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934200" cy="9234488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Corbel" panose="020B0503020204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3"/>
  </p:normalViewPr>
  <p:slideViewPr>
    <p:cSldViewPr snapToGrid="0" snapToObjects="1">
      <p:cViewPr varScale="1">
        <p:scale>
          <a:sx n="109" d="100"/>
          <a:sy n="109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66929da6_0_0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566929d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66929da6_0_112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566929da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66929da6_0_73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566929da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66929da6_0_41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566929da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66929da6_0_224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566929da6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928" y="692586"/>
            <a:ext cx="4623000" cy="346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/>
          <p:nvPr/>
        </p:nvSpPr>
        <p:spPr>
          <a:xfrm>
            <a:off x="3929062" y="0"/>
            <a:ext cx="3005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10:notes"/>
          <p:cNvSpPr txBox="1"/>
          <p:nvPr/>
        </p:nvSpPr>
        <p:spPr>
          <a:xfrm>
            <a:off x="3929062" y="8772525"/>
            <a:ext cx="3005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4900" rIns="91425" bIns="449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lang="en-US" sz="1200" b="0" i="0" u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⇢</a:t>
            </a:r>
            <a:endParaRPr/>
          </a:p>
        </p:txBody>
      </p:sp>
      <p:sp>
        <p:nvSpPr>
          <p:cNvPr id="266" name="Google Shape;266;p10:notes"/>
          <p:cNvSpPr txBox="1"/>
          <p:nvPr/>
        </p:nvSpPr>
        <p:spPr>
          <a:xfrm>
            <a:off x="0" y="8772525"/>
            <a:ext cx="3005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10:notes"/>
          <p:cNvSpPr txBox="1"/>
          <p:nvPr/>
        </p:nvSpPr>
        <p:spPr>
          <a:xfrm>
            <a:off x="0" y="0"/>
            <a:ext cx="3005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4900" rIns="91425" bIns="44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Title I provides additional funding to schools to help close the achievement gap through a well-rounded education. All Philadelphia public schools are Schoolwide Title I schools, meaning all students are Title I eligible. Because all schools are Title I buildings, all are required to have Parent and Family Engagement opportunities.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66929da6_0_14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566929da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928" y="692586"/>
            <a:ext cx="4623000" cy="346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:notes"/>
          <p:cNvSpPr txBox="1"/>
          <p:nvPr/>
        </p:nvSpPr>
        <p:spPr>
          <a:xfrm>
            <a:off x="3929062" y="0"/>
            <a:ext cx="3005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3" name="Google Shape;293;p15:notes"/>
          <p:cNvSpPr txBox="1"/>
          <p:nvPr/>
        </p:nvSpPr>
        <p:spPr>
          <a:xfrm>
            <a:off x="3929062" y="8772525"/>
            <a:ext cx="3005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4900" rIns="91425" bIns="449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lang="en-US" sz="1200" b="0" i="0" u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↵</a:t>
            </a:r>
            <a:endParaRPr/>
          </a:p>
        </p:txBody>
      </p:sp>
      <p:sp>
        <p:nvSpPr>
          <p:cNvPr id="294" name="Google Shape;294;p15:notes"/>
          <p:cNvSpPr txBox="1"/>
          <p:nvPr/>
        </p:nvSpPr>
        <p:spPr>
          <a:xfrm>
            <a:off x="0" y="8772525"/>
            <a:ext cx="3005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5" name="Google Shape;295;p15:notes"/>
          <p:cNvSpPr txBox="1"/>
          <p:nvPr/>
        </p:nvSpPr>
        <p:spPr>
          <a:xfrm>
            <a:off x="0" y="0"/>
            <a:ext cx="3005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6" name="Google Shape;2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4900" rIns="91425" bIns="44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7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350" cy="4156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0bacddfde_0_8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60bacddfd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928" y="692586"/>
            <a:ext cx="4623000" cy="346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66929da6_0_19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566929da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928" y="692586"/>
            <a:ext cx="4623000" cy="346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66929da6_0_35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566929da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928" y="692586"/>
            <a:ext cx="4623000" cy="346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66929da6_0_24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566929da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928" y="692586"/>
            <a:ext cx="4623000" cy="346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0bacddfd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0bacddfde_0_42:notes"/>
          <p:cNvSpPr txBox="1">
            <a:spLocks noGrp="1"/>
          </p:cNvSpPr>
          <p:nvPr>
            <p:ph type="body" idx="1"/>
          </p:nvPr>
        </p:nvSpPr>
        <p:spPr>
          <a:xfrm>
            <a:off x="923925" y="4386262"/>
            <a:ext cx="5086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66929da6_0_81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566929da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928" y="692586"/>
            <a:ext cx="4623000" cy="346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66929da6_0_93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2566929da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928" y="692586"/>
            <a:ext cx="4623000" cy="346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66929da6_0_99:notes"/>
          <p:cNvSpPr txBox="1">
            <a:spLocks noGrp="1"/>
          </p:cNvSpPr>
          <p:nvPr>
            <p:ph type="body" idx="1"/>
          </p:nvPr>
        </p:nvSpPr>
        <p:spPr>
          <a:xfrm>
            <a:off x="693420" y="4386376"/>
            <a:ext cx="55473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566929da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85797" y="2011680"/>
            <a:ext cx="36576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4800600" y="2011680"/>
            <a:ext cx="365760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85800" y="2011362"/>
            <a:ext cx="7772400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 rot="5400000">
            <a:off x="2468562" y="228599"/>
            <a:ext cx="420687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685800" y="2211494"/>
            <a:ext cx="4754880" cy="38404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32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5885351" y="2150621"/>
            <a:ext cx="256032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  <a:defRPr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685800" y="2148840"/>
            <a:ext cx="457200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5892568" y="2147487"/>
            <a:ext cx="2560320" cy="3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  <a:defRPr sz="17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  <a:defRPr sz="2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685800" y="2656566"/>
            <a:ext cx="36576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4800428" y="1913470"/>
            <a:ext cx="3657600" cy="74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  <a:defRPr sz="2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4"/>
          </p:nvPr>
        </p:nvSpPr>
        <p:spPr>
          <a:xfrm>
            <a:off x="4800428" y="2656564"/>
            <a:ext cx="36576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762" y="2058987"/>
            <a:ext cx="9147175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85800" y="2011362"/>
            <a:ext cx="7772400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176212"/>
            <a:ext cx="9142412" cy="16462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2011362"/>
            <a:ext cx="7772400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1037" y="6423025"/>
            <a:ext cx="25955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264525" y="6423025"/>
            <a:ext cx="709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catin@philasd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ctrTitle"/>
          </p:nvPr>
        </p:nvSpPr>
        <p:spPr>
          <a:xfrm>
            <a:off x="640233" y="235910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BIENVENIDOS A LA ESCUELA PRIMARIA NEBINGER
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One Team      One Planet</a:t>
            </a:r>
            <a:endParaRPr dirty="0"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4423833" y="4106332"/>
            <a:ext cx="205200" cy="148200"/>
          </a:xfrm>
          <a:prstGeom prst="ellipse">
            <a:avLst/>
          </a:prstGeom>
          <a:solidFill>
            <a:srgbClr val="76923C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l="13102" t="8302" r="15844" b="8585"/>
          <a:stretch/>
        </p:blipFill>
        <p:spPr>
          <a:xfrm>
            <a:off x="3103032" y="4702175"/>
            <a:ext cx="2847000" cy="18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3025" y="794175"/>
            <a:ext cx="3122601" cy="13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2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291" y="354609"/>
            <a:ext cx="4018800" cy="221460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54" ky="144987" algn="tl" rotWithShape="0">
              <a:srgbClr val="000000">
                <a:alpha val="29800"/>
              </a:srgbClr>
            </a:outerShdw>
          </a:effectLst>
        </p:spPr>
      </p:pic>
      <p:sp>
        <p:nvSpPr>
          <p:cNvPr id="214" name="Google Shape;214;p32"/>
          <p:cNvSpPr/>
          <p:nvPr/>
        </p:nvSpPr>
        <p:spPr>
          <a:xfrm>
            <a:off x="4697688" y="1194040"/>
            <a:ext cx="4572000" cy="27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0"/>
            <a:r>
              <a:rPr lang="en-US" sz="2800" dirty="0">
                <a:solidFill>
                  <a:srgbClr val="7692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 </a:t>
            </a:r>
            <a:r>
              <a:rPr lang="en-US" sz="2800" dirty="0" err="1">
                <a:solidFill>
                  <a:srgbClr val="7692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respetuoso</a:t>
            </a:r>
            <a:r>
              <a:rPr lang="en-US" sz="2800" dirty="0">
                <a:solidFill>
                  <a:srgbClr val="7692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</a:t>
            </a:r>
            <a:r>
              <a:rPr lang="en-US" sz="2800" dirty="0" err="1">
                <a:solidFill>
                  <a:srgbClr val="7692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Responsable</a:t>
            </a:r>
            <a:r>
              <a:rPr lang="en-US" sz="2800" dirty="0">
                <a:solidFill>
                  <a:srgbClr val="7692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
         Seguro
         </a:t>
            </a:r>
            <a:r>
              <a:rPr lang="en-US" sz="2800" dirty="0" err="1">
                <a:solidFill>
                  <a:srgbClr val="7692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Pacífica</a:t>
            </a:r>
            <a:r>
              <a:rPr lang="en-US" sz="2800" dirty="0">
                <a:solidFill>
                  <a:srgbClr val="7692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
         Tipo
</a:t>
            </a:r>
            <a:r>
              <a:rPr lang="en-US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241" y="2936941"/>
            <a:ext cx="3252900" cy="3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 descr="imag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2282" y="4073341"/>
            <a:ext cx="3492600" cy="232410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54" ky="144987" algn="tl" rotWithShape="0">
              <a:srgbClr val="000000">
                <a:alpha val="29800"/>
              </a:srgbClr>
            </a:outerShdw>
          </a:effectLst>
        </p:spPr>
      </p:pic>
      <p:pic>
        <p:nvPicPr>
          <p:cNvPr id="217" name="Google Shape;217;p32" descr="image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92780" y="2124619"/>
            <a:ext cx="3492600" cy="2324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/>
          <p:nvPr/>
        </p:nvSpPr>
        <p:spPr>
          <a:xfrm>
            <a:off x="4697700" y="451700"/>
            <a:ext cx="42303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EXPECTATIVAS DIARIAS DE COMPORTAMIENTO DE LOS ESTUDIANTES 
</a:t>
            </a:r>
            <a:endParaRPr sz="1800" b="1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u="sng" dirty="0" err="1">
                <a:latin typeface="Century Gothic"/>
                <a:ea typeface="Century Gothic"/>
                <a:cs typeface="Century Gothic"/>
                <a:sym typeface="Century Gothic"/>
              </a:rPr>
              <a:t>Orgullo</a:t>
            </a:r>
            <a:r>
              <a:rPr lang="en-US" u="sng" dirty="0">
                <a:latin typeface="Century Gothic"/>
                <a:ea typeface="Century Gothic"/>
                <a:cs typeface="Century Gothic"/>
                <a:sym typeface="Century Gothic"/>
              </a:rPr>
              <a:t> Nebinger
</a:t>
            </a:r>
            <a:endParaRPr sz="4400" b="0" i="0" u="sng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457200" y="127211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rgbClr val="008000"/>
              </a:buClr>
              <a:buNone/>
            </a:pP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Política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uniforme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
(Para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volvamos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edificio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
Se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espera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los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estén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uniformes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completos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días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listos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aprender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Los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usan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tops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verdes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cazadores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fondos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caqui</a:t>
            </a:r>
            <a:r>
              <a:rPr lang="en-US" sz="2800" b="1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
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33" descr="Screen Shot 2017-08-14 at 4.29.40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0640" y="4301067"/>
            <a:ext cx="1288500" cy="20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 descr="Screen Shot 2017-08-14 at 4.30.01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4217" y="4301067"/>
            <a:ext cx="16764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 descr="Screen Shot 2017-08-14 at 4.30.37 P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384" y="4148666"/>
            <a:ext cx="1816500" cy="19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4F6228"/>
              </a:buClr>
            </a:pPr>
            <a:r>
              <a:rPr lang="en-US" sz="3959" b="1" dirty="0">
                <a:solidFill>
                  <a:srgbClr val="4F6228"/>
                </a:solidFill>
              </a:rPr>
              <a:t>No </a:t>
            </a:r>
            <a:r>
              <a:rPr lang="en-US" sz="3959" b="1" dirty="0" err="1">
                <a:solidFill>
                  <a:srgbClr val="4F6228"/>
                </a:solidFill>
              </a:rPr>
              <a:t>olvide</a:t>
            </a:r>
            <a:r>
              <a:rPr lang="en-US" sz="3959" b="1" dirty="0">
                <a:solidFill>
                  <a:srgbClr val="4F6228"/>
                </a:solidFill>
              </a:rPr>
              <a:t> </a:t>
            </a:r>
            <a:r>
              <a:rPr lang="en-US" sz="3959" b="1" dirty="0" err="1">
                <a:solidFill>
                  <a:srgbClr val="4F6228"/>
                </a:solidFill>
              </a:rPr>
              <a:t>aprender</a:t>
            </a:r>
            <a:r>
              <a:rPr lang="en-US" sz="3959" b="1" dirty="0">
                <a:solidFill>
                  <a:srgbClr val="4F6228"/>
                </a:solidFill>
              </a:rPr>
              <a:t> </a:t>
            </a:r>
            <a:r>
              <a:rPr lang="en-US" sz="3959" b="1" dirty="0" err="1">
                <a:solidFill>
                  <a:srgbClr val="4F6228"/>
                </a:solidFill>
              </a:rPr>
              <a:t>más</a:t>
            </a:r>
            <a:r>
              <a:rPr lang="en-US" sz="3959" b="1" dirty="0">
                <a:solidFill>
                  <a:srgbClr val="4F6228"/>
                </a:solidFill>
              </a:rPr>
              <a:t> </a:t>
            </a:r>
            <a:r>
              <a:rPr lang="en-US" sz="3959" b="1" dirty="0" err="1">
                <a:solidFill>
                  <a:srgbClr val="4F6228"/>
                </a:solidFill>
              </a:rPr>
              <a:t>sobre</a:t>
            </a:r>
            <a:r>
              <a:rPr lang="en-US" sz="3959" b="1" dirty="0">
                <a:solidFill>
                  <a:srgbClr val="4F6228"/>
                </a:solidFill>
              </a:rPr>
              <a:t> PTA &amp; SAC : </a:t>
            </a:r>
            <a:r>
              <a:rPr lang="en-US" sz="3959" b="1" dirty="0" err="1">
                <a:solidFill>
                  <a:srgbClr val="4F6228"/>
                </a:solidFill>
              </a:rPr>
              <a:t>nebingerpta@gmail.com</a:t>
            </a:r>
            <a:r>
              <a:rPr lang="en-US" sz="3959" b="1" dirty="0">
                <a:solidFill>
                  <a:srgbClr val="4F6228"/>
                </a:solidFill>
              </a:rPr>
              <a:t>
</a:t>
            </a:r>
            <a:endParaRPr sz="3959" b="1" i="0" u="none" strike="noStrike" cap="none" dirty="0">
              <a:solidFill>
                <a:srgbClr val="4F6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1600200"/>
            <a:ext cx="857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Servimos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nuestras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familias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
</a:t>
            </a:r>
            <a:endParaRPr sz="4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457200" y="13205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800" dirty="0"/>
              <a:t>Tu </a:t>
            </a:r>
            <a:r>
              <a:rPr lang="en-US" sz="2800" dirty="0" err="1"/>
              <a:t>voz</a:t>
            </a:r>
            <a:r>
              <a:rPr lang="en-US" sz="2800" dirty="0"/>
              <a:t> </a:t>
            </a:r>
            <a:r>
              <a:rPr lang="en-US" sz="2800" dirty="0" err="1"/>
              <a:t>importa</a:t>
            </a:r>
            <a:r>
              <a:rPr lang="en-US" sz="2800" dirty="0"/>
              <a:t>. Por favor, </a:t>
            </a:r>
            <a:r>
              <a:rPr lang="en-US" sz="2800" dirty="0" err="1"/>
              <a:t>alcance</a:t>
            </a:r>
            <a:r>
              <a:rPr lang="en-US" sz="2800" dirty="0"/>
              <a:t> 
a la </a:t>
            </a:r>
            <a:r>
              <a:rPr lang="en-US" sz="2800" dirty="0" err="1"/>
              <a:t>directora</a:t>
            </a:r>
            <a:r>
              <a:rPr lang="en-US" sz="2800" dirty="0"/>
              <a:t> St. Louis con 
</a:t>
            </a:r>
            <a:r>
              <a:rPr lang="en-US" sz="2800" dirty="0" err="1"/>
              <a:t>preguntas</a:t>
            </a:r>
            <a:r>
              <a:rPr lang="en-US" sz="2800" dirty="0"/>
              <a:t> o </a:t>
            </a:r>
            <a:r>
              <a:rPr lang="en-US" sz="2800" dirty="0" err="1"/>
              <a:t>preocupaciones</a:t>
            </a:r>
            <a:r>
              <a:rPr lang="en-US" sz="2800" dirty="0"/>
              <a:t>: 
</a:t>
            </a:r>
            <a:r>
              <a:rPr lang="en-US" sz="2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ncatin@philasd.org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4564" y="3777119"/>
            <a:ext cx="3087300" cy="2678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ctrTitle"/>
          </p:nvPr>
        </p:nvSpPr>
        <p:spPr>
          <a:xfrm>
            <a:off x="274637" y="2166937"/>
            <a:ext cx="8602662" cy="173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rbel"/>
              <a:buNone/>
            </a:pPr>
            <a:r>
              <a:rPr lang="en-US" dirty="0"/>
              <a:t>NEBINGER</a:t>
            </a:r>
            <a:endParaRPr dirty="0"/>
          </a:p>
        </p:txBody>
      </p:sp>
      <p:sp>
        <p:nvSpPr>
          <p:cNvPr id="247" name="Google Shape;247;p36"/>
          <p:cNvSpPr txBox="1">
            <a:spLocks noGrp="1"/>
          </p:cNvSpPr>
          <p:nvPr>
            <p:ph type="subTitle" idx="1"/>
          </p:nvPr>
        </p:nvSpPr>
        <p:spPr>
          <a:xfrm>
            <a:off x="1143000" y="3970337"/>
            <a:ext cx="6858000" cy="130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dirty="0" err="1"/>
              <a:t>Reunión</a:t>
            </a:r>
            <a:r>
              <a:rPr lang="en-US" sz="4000" dirty="0"/>
              <a:t> </a:t>
            </a:r>
            <a:r>
              <a:rPr lang="en-US" sz="4000" dirty="0" err="1"/>
              <a:t>Anual</a:t>
            </a:r>
            <a:r>
              <a:rPr lang="en-US" sz="4000" dirty="0"/>
              <a:t> </a:t>
            </a:r>
            <a:r>
              <a:rPr lang="en-US" sz="4000" dirty="0" err="1"/>
              <a:t>Título</a:t>
            </a:r>
            <a:r>
              <a:rPr lang="en-US" sz="4000" dirty="0"/>
              <a:t> I
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lvl="0">
              <a:buClr>
                <a:schemeClr val="dk2"/>
              </a:buClr>
            </a:pPr>
            <a:r>
              <a:rPr lang="en-US" b="1" dirty="0"/>
              <a:t>QUÉ ES EL TÍTULO I
</a:t>
            </a:r>
            <a:endParaRPr dirty="0"/>
          </a:p>
        </p:txBody>
      </p:sp>
      <p:sp>
        <p:nvSpPr>
          <p:cNvPr id="254" name="Google Shape;254;p37"/>
          <p:cNvSpPr txBox="1">
            <a:spLocks noGrp="1"/>
          </p:cNvSpPr>
          <p:nvPr>
            <p:ph type="body" idx="1"/>
          </p:nvPr>
        </p:nvSpPr>
        <p:spPr>
          <a:xfrm>
            <a:off x="1219200" y="2057400"/>
            <a:ext cx="6705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82562" lvl="0" indent="-182562">
              <a:lnSpc>
                <a:spcPct val="80000"/>
              </a:lnSpc>
              <a:spcBef>
                <a:spcPts val="0"/>
              </a:spcBef>
              <a:buSzPts val="2400"/>
              <a:buFont typeface="Noto Sans Symbols"/>
              <a:buChar char="❖"/>
            </a:pPr>
            <a:r>
              <a:rPr lang="en-US" sz="2400" dirty="0"/>
              <a:t>El </a:t>
            </a:r>
            <a:r>
              <a:rPr lang="en-US" sz="2400" dirty="0" err="1"/>
              <a:t>gobierno</a:t>
            </a:r>
            <a:r>
              <a:rPr lang="en-US" sz="2400" dirty="0"/>
              <a:t> federal </a:t>
            </a:r>
            <a:r>
              <a:rPr lang="en-US" sz="2400" dirty="0" err="1"/>
              <a:t>proporciona</a:t>
            </a:r>
            <a:r>
              <a:rPr lang="en-US" sz="2400" dirty="0"/>
              <a:t> </a:t>
            </a:r>
            <a:r>
              <a:rPr lang="en-US" sz="2400" dirty="0" err="1"/>
              <a:t>fondos</a:t>
            </a:r>
            <a:r>
              <a:rPr lang="en-US" sz="2400" dirty="0"/>
              <a:t> de </a:t>
            </a:r>
            <a:r>
              <a:rPr lang="en-US" sz="2400" dirty="0" err="1"/>
              <a:t>Título</a:t>
            </a:r>
            <a:r>
              <a:rPr lang="en-US" sz="2400" dirty="0"/>
              <a:t> I a los </a:t>
            </a:r>
            <a:r>
              <a:rPr lang="en-US" sz="2400" dirty="0" err="1"/>
              <a:t>estados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año</a:t>
            </a:r>
            <a:r>
              <a:rPr lang="en-US" sz="2400" dirty="0"/>
              <a:t>.  </a:t>
            </a:r>
            <a:r>
              <a:rPr lang="en-US" sz="2400" dirty="0" err="1"/>
              <a:t>Estos</a:t>
            </a:r>
            <a:r>
              <a:rPr lang="en-US" sz="2400" dirty="0"/>
              <a:t> </a:t>
            </a:r>
            <a:r>
              <a:rPr lang="en-US" sz="2400" dirty="0" err="1"/>
              <a:t>fondos</a:t>
            </a:r>
            <a:r>
              <a:rPr lang="en-US" sz="2400" dirty="0"/>
              <a:t> se </a:t>
            </a:r>
            <a:r>
              <a:rPr lang="en-US" sz="2400" dirty="0" err="1"/>
              <a:t>difunden</a:t>
            </a:r>
            <a:r>
              <a:rPr lang="en-US" sz="2400" dirty="0"/>
              <a:t> a </a:t>
            </a:r>
            <a:r>
              <a:rPr lang="en-US" sz="2400" dirty="0" err="1"/>
              <a:t>cada</a:t>
            </a:r>
            <a:r>
              <a:rPr lang="en-US" sz="2400" dirty="0"/>
              <a:t> Distrito Escolar (LEA). El Distrito es </a:t>
            </a:r>
            <a:r>
              <a:rPr lang="en-US" sz="2400" dirty="0" err="1"/>
              <a:t>entonces</a:t>
            </a:r>
            <a:r>
              <a:rPr lang="en-US" sz="2400" dirty="0"/>
              <a:t> </a:t>
            </a:r>
            <a:r>
              <a:rPr lang="en-US" sz="2400" dirty="0" err="1"/>
              <a:t>responsable</a:t>
            </a:r>
            <a:r>
              <a:rPr lang="en-US" sz="2400" dirty="0"/>
              <a:t> de </a:t>
            </a:r>
            <a:r>
              <a:rPr lang="en-US" sz="2400" dirty="0" err="1"/>
              <a:t>distribuir</a:t>
            </a:r>
            <a:r>
              <a:rPr lang="en-US" sz="2400" dirty="0"/>
              <a:t> </a:t>
            </a:r>
            <a:r>
              <a:rPr lang="en-US" sz="2400" dirty="0" err="1"/>
              <a:t>estos</a:t>
            </a:r>
            <a:r>
              <a:rPr lang="en-US" sz="2400" dirty="0"/>
              <a:t> </a:t>
            </a:r>
            <a:r>
              <a:rPr lang="en-US" sz="2400" dirty="0" err="1"/>
              <a:t>fondos</a:t>
            </a:r>
            <a:r>
              <a:rPr lang="en-US" sz="2400" dirty="0"/>
              <a:t> a </a:t>
            </a:r>
            <a:r>
              <a:rPr lang="en-US" sz="2400" dirty="0" err="1"/>
              <a:t>todas</a:t>
            </a:r>
            <a:r>
              <a:rPr lang="en-US" sz="2400" dirty="0"/>
              <a:t> </a:t>
            </a:r>
            <a:r>
              <a:rPr lang="en-US" sz="2400" dirty="0" err="1"/>
              <a:t>nuestras</a:t>
            </a:r>
            <a:r>
              <a:rPr lang="en-US" sz="2400" dirty="0"/>
              <a:t> </a:t>
            </a:r>
            <a:r>
              <a:rPr lang="en-US" sz="2400" dirty="0" err="1"/>
              <a:t>escuelas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la base de dos </a:t>
            </a:r>
            <a:r>
              <a:rPr lang="en-US" sz="2400" dirty="0" err="1"/>
              <a:t>criterios</a:t>
            </a:r>
            <a:r>
              <a:rPr lang="en-US" sz="2400" dirty="0"/>
              <a:t>: 
</a:t>
            </a:r>
            <a:r>
              <a:rPr lang="en-US" sz="2400" dirty="0" err="1"/>
              <a:t>Fórmula</a:t>
            </a:r>
            <a:r>
              <a:rPr lang="en-US" sz="2400" dirty="0"/>
              <a:t> </a:t>
            </a:r>
            <a:r>
              <a:rPr lang="en-US" sz="2400" dirty="0" err="1"/>
              <a:t>basada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estado</a:t>
            </a:r>
            <a:r>
              <a:rPr lang="en-US" sz="2400" dirty="0"/>
              <a:t> de </a:t>
            </a:r>
            <a:r>
              <a:rPr lang="en-US" sz="2400" dirty="0" err="1"/>
              <a:t>bajos</a:t>
            </a:r>
            <a:r>
              <a:rPr lang="en-US" sz="2400" dirty="0"/>
              <a:t> </a:t>
            </a:r>
            <a:r>
              <a:rPr lang="en-US" sz="2400" dirty="0" err="1"/>
              <a:t>ingresos</a:t>
            </a:r>
            <a:r>
              <a:rPr lang="en-US" sz="2400" dirty="0"/>
              <a:t>
</a:t>
            </a:r>
            <a:r>
              <a:rPr lang="en-US" sz="2400" dirty="0" err="1"/>
              <a:t>Enfoque</a:t>
            </a:r>
            <a:r>
              <a:rPr lang="en-US" sz="2400" dirty="0"/>
              <a:t> e </a:t>
            </a:r>
            <a:r>
              <a:rPr lang="en-US" sz="2400" dirty="0" err="1"/>
              <a:t>identificación</a:t>
            </a:r>
            <a:r>
              <a:rPr lang="en-US" sz="2400" dirty="0"/>
              <a:t> </a:t>
            </a:r>
            <a:r>
              <a:rPr lang="en-US" sz="2400" dirty="0" err="1"/>
              <a:t>prioritaria</a:t>
            </a:r>
            <a:r>
              <a:rPr lang="en-US" sz="2400" dirty="0"/>
              <a:t>  
</a:t>
            </a:r>
            <a:r>
              <a:rPr lang="en-US" sz="2400" dirty="0" err="1"/>
              <a:t>Cada</a:t>
            </a:r>
            <a:r>
              <a:rPr lang="en-US" sz="2400" dirty="0"/>
              <a:t> primavera </a:t>
            </a:r>
            <a:r>
              <a:rPr lang="en-US" sz="2400" dirty="0" err="1"/>
              <a:t>durante</a:t>
            </a:r>
            <a:r>
              <a:rPr lang="en-US" sz="2400" dirty="0"/>
              <a:t> el </a:t>
            </a:r>
            <a:r>
              <a:rPr lang="en-US" sz="2400" dirty="0" err="1"/>
              <a:t>proceso</a:t>
            </a:r>
            <a:r>
              <a:rPr lang="en-US" sz="2400" dirty="0"/>
              <a:t> de </a:t>
            </a:r>
            <a:r>
              <a:rPr lang="en-US" sz="2400" dirty="0" err="1"/>
              <a:t>presupuesto</a:t>
            </a:r>
            <a:r>
              <a:rPr lang="en-US" sz="2400" dirty="0"/>
              <a:t>, </a:t>
            </a:r>
            <a:r>
              <a:rPr lang="en-US" sz="2400" dirty="0" err="1"/>
              <a:t>nuestra</a:t>
            </a:r>
            <a:r>
              <a:rPr lang="en-US" sz="2400" dirty="0"/>
              <a:t> </a:t>
            </a:r>
            <a:r>
              <a:rPr lang="en-US" sz="2400" dirty="0" err="1"/>
              <a:t>escuela</a:t>
            </a:r>
            <a:r>
              <a:rPr lang="en-US" sz="2400" dirty="0"/>
              <a:t> decide la </a:t>
            </a:r>
            <a:r>
              <a:rPr lang="en-US" sz="2400" dirty="0" err="1"/>
              <a:t>mejor</a:t>
            </a:r>
            <a:r>
              <a:rPr lang="en-US" sz="2400" dirty="0"/>
              <a:t> </a:t>
            </a:r>
            <a:r>
              <a:rPr lang="en-US" sz="2400" dirty="0" err="1"/>
              <a:t>manera</a:t>
            </a:r>
            <a:r>
              <a:rPr lang="en-US" sz="2400" dirty="0"/>
              <a:t> de usar </a:t>
            </a:r>
            <a:r>
              <a:rPr lang="en-US" sz="2400" dirty="0" err="1"/>
              <a:t>nuestros</a:t>
            </a:r>
            <a:r>
              <a:rPr lang="en-US" sz="2400" dirty="0"/>
              <a:t> </a:t>
            </a:r>
            <a:r>
              <a:rPr lang="en-US" sz="2400" dirty="0" err="1"/>
              <a:t>fondos</a:t>
            </a:r>
            <a:r>
              <a:rPr lang="en-US" sz="2400" dirty="0"/>
              <a:t> del </a:t>
            </a:r>
            <a:r>
              <a:rPr lang="en-US" sz="2400" dirty="0" err="1"/>
              <a:t>Título</a:t>
            </a:r>
            <a:r>
              <a:rPr lang="en-US" sz="2400" dirty="0"/>
              <a:t> I </a:t>
            </a:r>
            <a:r>
              <a:rPr lang="en-US" sz="2400" dirty="0" err="1"/>
              <a:t>basados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una </a:t>
            </a:r>
            <a:r>
              <a:rPr lang="en-US" sz="2400" dirty="0" err="1"/>
              <a:t>evaluación</a:t>
            </a:r>
            <a:r>
              <a:rPr lang="en-US" sz="2400" dirty="0"/>
              <a:t> de </a:t>
            </a:r>
            <a:r>
              <a:rPr lang="en-US" sz="2400" dirty="0" err="1"/>
              <a:t>necesidades</a:t>
            </a:r>
            <a:r>
              <a:rPr lang="en-US" sz="2400" dirty="0"/>
              <a:t> con la </a:t>
            </a:r>
            <a:r>
              <a:rPr lang="en-US" sz="2400" dirty="0" err="1"/>
              <a:t>guía</a:t>
            </a:r>
            <a:r>
              <a:rPr lang="en-US" sz="2400" dirty="0"/>
              <a:t> de los </a:t>
            </a:r>
            <a:r>
              <a:rPr lang="en-US" sz="2400" dirty="0" err="1"/>
              <a:t>líderes</a:t>
            </a:r>
            <a:r>
              <a:rPr lang="en-US" sz="2400" dirty="0"/>
              <a:t> </a:t>
            </a:r>
            <a:r>
              <a:rPr lang="en-US" sz="2400" dirty="0" err="1"/>
              <a:t>escolares</a:t>
            </a:r>
            <a:r>
              <a:rPr lang="en-US" sz="2400" dirty="0"/>
              <a:t>, los padres y los </a:t>
            </a:r>
            <a:r>
              <a:rPr lang="en-US" sz="2400" dirty="0" err="1"/>
              <a:t>miembros</a:t>
            </a:r>
            <a:r>
              <a:rPr lang="en-US" sz="2400" dirty="0"/>
              <a:t> de la </a:t>
            </a:r>
            <a:r>
              <a:rPr lang="en-US" sz="2400" dirty="0" err="1"/>
              <a:t>comunidad</a:t>
            </a:r>
            <a:r>
              <a:rPr lang="en-US" sz="2400" dirty="0"/>
              <a:t>.
</a:t>
            </a:r>
            <a:endParaRPr sz="2400" b="0" i="0" u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1066800" y="2514600"/>
            <a:ext cx="6781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82562" lvl="0" indent="-182562">
              <a:spcBef>
                <a:spcPts val="0"/>
              </a:spcBef>
              <a:buSzPts val="1200"/>
              <a:buFont typeface="Noto Sans Symbols"/>
              <a:buChar char="❖"/>
            </a:pPr>
            <a:r>
              <a:rPr lang="en-US" sz="2400" dirty="0"/>
              <a:t>La </a:t>
            </a:r>
            <a:r>
              <a:rPr lang="en-US" sz="2400" dirty="0" err="1"/>
              <a:t>Política</a:t>
            </a:r>
            <a:r>
              <a:rPr lang="en-US" sz="2400" dirty="0"/>
              <a:t> de </a:t>
            </a:r>
            <a:r>
              <a:rPr lang="en-US" sz="2400" dirty="0" err="1"/>
              <a:t>Participación</a:t>
            </a:r>
            <a:r>
              <a:rPr lang="en-US" sz="2400" dirty="0"/>
              <a:t> de Padres y </a:t>
            </a:r>
            <a:r>
              <a:rPr lang="en-US" sz="2400" dirty="0" err="1"/>
              <a:t>Familias</a:t>
            </a:r>
            <a:r>
              <a:rPr lang="en-US" sz="2400" dirty="0"/>
              <a:t> 
El </a:t>
            </a:r>
            <a:r>
              <a:rPr lang="en-US" sz="2400" dirty="0" err="1"/>
              <a:t>Pacto</a:t>
            </a:r>
            <a:r>
              <a:rPr lang="en-US" sz="2400" dirty="0"/>
              <a:t> Escuela-Padre
El Plan De </a:t>
            </a:r>
            <a:r>
              <a:rPr lang="en-US" sz="2400" dirty="0" err="1"/>
              <a:t>toda</a:t>
            </a:r>
            <a:r>
              <a:rPr lang="en-US" sz="2400" dirty="0"/>
              <a:t> la Escuela 
El </a:t>
            </a:r>
            <a:r>
              <a:rPr lang="en-US" sz="2400" dirty="0" err="1"/>
              <a:t>presupuesto</a:t>
            </a:r>
            <a:r>
              <a:rPr lang="en-US" sz="2400" dirty="0"/>
              <a:t> escolar
</a:t>
            </a:r>
            <a:endParaRPr dirty="0"/>
          </a:p>
        </p:txBody>
      </p:sp>
      <p:sp>
        <p:nvSpPr>
          <p:cNvPr id="262" name="Google Shape;262;p38"/>
          <p:cNvSpPr txBox="1"/>
          <p:nvPr/>
        </p:nvSpPr>
        <p:spPr>
          <a:xfrm>
            <a:off x="304800" y="500062"/>
            <a:ext cx="800100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2"/>
              </a:buClr>
            </a:pPr>
            <a:r>
              <a:rPr lang="en-US" sz="25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NUESTRA ESCUELA NECESITA SU AYUDA CADA SPRING PARA TRABAJAR CON EL PERSONAL DE LA ESCUELA Y DESARROLLAR:
</a:t>
            </a:r>
            <a:endParaRPr sz="2500" b="1" i="0" u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6870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</a:pPr>
            <a:r>
              <a:rPr lang="en-US" sz="2500" b="1" dirty="0"/>
              <a:t>POLÍTICA DE COMPROMISO DE PADRES Y FAMILIAS DEL DISTRITO ESCOLAR DE FILADELFIA
</a:t>
            </a:r>
            <a:endParaRPr dirty="0"/>
          </a:p>
        </p:txBody>
      </p:sp>
      <p:sp>
        <p:nvSpPr>
          <p:cNvPr id="272" name="Google Shape;272;p39"/>
          <p:cNvSpPr txBox="1">
            <a:spLocks noGrp="1"/>
          </p:cNvSpPr>
          <p:nvPr>
            <p:ph type="body" idx="1"/>
          </p:nvPr>
        </p:nvSpPr>
        <p:spPr>
          <a:xfrm>
            <a:off x="990600" y="1981200"/>
            <a:ext cx="7696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lvl="0" indent="-182562">
              <a:spcBef>
                <a:spcPts val="0"/>
              </a:spcBef>
              <a:buSzPts val="2400"/>
              <a:buFont typeface="Noto Sans Symbols"/>
              <a:buChar char="❖"/>
            </a:pPr>
            <a:r>
              <a:rPr lang="en-US" sz="2400" dirty="0"/>
              <a:t>El Distrito Escolar de </a:t>
            </a:r>
            <a:r>
              <a:rPr lang="en-US" sz="2400" dirty="0" err="1"/>
              <a:t>Filadelfia</a:t>
            </a:r>
            <a:r>
              <a:rPr lang="en-US" sz="2400" dirty="0"/>
              <a:t>, con el </a:t>
            </a:r>
            <a:r>
              <a:rPr lang="en-US" sz="2400" dirty="0" err="1"/>
              <a:t>aporte</a:t>
            </a:r>
            <a:r>
              <a:rPr lang="en-US" sz="2400" dirty="0"/>
              <a:t> de los padres, </a:t>
            </a:r>
            <a:r>
              <a:rPr lang="en-US" sz="2400" dirty="0" err="1"/>
              <a:t>desarrolla</a:t>
            </a:r>
            <a:r>
              <a:rPr lang="en-US" sz="2400" dirty="0"/>
              <a:t> una </a:t>
            </a:r>
            <a:r>
              <a:rPr lang="en-US" sz="2400" dirty="0" err="1"/>
              <a:t>Política</a:t>
            </a:r>
            <a:r>
              <a:rPr lang="en-US" sz="2400" dirty="0"/>
              <a:t> </a:t>
            </a:r>
            <a:r>
              <a:rPr lang="en-US" sz="2400" dirty="0" err="1"/>
              <a:t>escrita</a:t>
            </a:r>
            <a:r>
              <a:rPr lang="en-US" sz="2400" dirty="0"/>
              <a:t> de </a:t>
            </a:r>
            <a:r>
              <a:rPr lang="en-US" sz="2400" dirty="0" err="1"/>
              <a:t>participación</a:t>
            </a:r>
            <a:r>
              <a:rPr lang="en-US" sz="2400" dirty="0"/>
              <a:t> de los padres y la </a:t>
            </a:r>
            <a:r>
              <a:rPr lang="en-US" sz="2400" dirty="0" err="1"/>
              <a:t>familia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el </a:t>
            </a:r>
            <a:r>
              <a:rPr lang="en-US" sz="2400" dirty="0" err="1"/>
              <a:t>distrito</a:t>
            </a:r>
            <a:r>
              <a:rPr lang="en-US" sz="2400" dirty="0"/>
              <a:t>.
Si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interesado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proporcionar</a:t>
            </a:r>
            <a:r>
              <a:rPr lang="en-US" sz="2400" dirty="0"/>
              <a:t> </a:t>
            </a:r>
            <a:r>
              <a:rPr lang="en-US" sz="2400" dirty="0" err="1"/>
              <a:t>sugerencias</a:t>
            </a:r>
            <a:r>
              <a:rPr lang="en-US" sz="2400" dirty="0"/>
              <a:t> y/o </a:t>
            </a:r>
            <a:r>
              <a:rPr lang="en-US" sz="2400" dirty="0" err="1"/>
              <a:t>recomendaciones</a:t>
            </a:r>
            <a:r>
              <a:rPr lang="en-US" sz="2400" dirty="0"/>
              <a:t> a </a:t>
            </a:r>
            <a:r>
              <a:rPr lang="en-US" sz="2400" dirty="0" err="1"/>
              <a:t>nivel</a:t>
            </a:r>
            <a:r>
              <a:rPr lang="en-US" sz="2400" dirty="0"/>
              <a:t> del Distrito, </a:t>
            </a:r>
            <a:r>
              <a:rPr lang="en-US" sz="2400" dirty="0" err="1"/>
              <a:t>comuníquese</a:t>
            </a:r>
            <a:r>
              <a:rPr lang="en-US" sz="2400" dirty="0"/>
              <a:t> con el Enlace de </a:t>
            </a:r>
            <a:r>
              <a:rPr lang="en-US" sz="2400" dirty="0" err="1"/>
              <a:t>Compromiso</a:t>
            </a:r>
            <a:r>
              <a:rPr lang="en-US" sz="2400" dirty="0"/>
              <a:t> Familiar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escuela</a:t>
            </a:r>
            <a:r>
              <a:rPr lang="en-US" sz="2400" dirty="0"/>
              <a:t> o con la </a:t>
            </a:r>
            <a:r>
              <a:rPr lang="en-US" sz="2400" dirty="0" err="1"/>
              <a:t>Oficina</a:t>
            </a:r>
            <a:r>
              <a:rPr lang="en-US" sz="2400" dirty="0"/>
              <a:t> de </a:t>
            </a:r>
            <a:r>
              <a:rPr lang="en-US" sz="2400" dirty="0" err="1"/>
              <a:t>Participación</a:t>
            </a:r>
            <a:r>
              <a:rPr lang="en-US" sz="2400" dirty="0"/>
              <a:t> Familiar y </a:t>
            </a:r>
            <a:r>
              <a:rPr lang="en-US" sz="2400" dirty="0" err="1"/>
              <a:t>Comunitaria</a:t>
            </a:r>
            <a:r>
              <a:rPr lang="en-US" sz="2400" dirty="0"/>
              <a:t> (215-400-4180).
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68707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</a:pPr>
            <a:r>
              <a:rPr lang="en-US" sz="2900" b="1" dirty="0"/>
              <a:t>BASADO EN LA ESCUELA</a:t>
            </a:r>
            <a:br>
              <a:rPr lang="en-US" sz="2900" b="1" dirty="0"/>
            </a:br>
            <a:r>
              <a:rPr lang="en-US" sz="2900" b="1" dirty="0"/>
              <a:t>POLÍTICA DE COMPROMISO DE PADRES Y FAMILIAS
</a:t>
            </a:r>
            <a:endParaRPr dirty="0"/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533400" y="1981200"/>
            <a:ext cx="7848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lvl="0" indent="-182562">
              <a:spcBef>
                <a:spcPts val="0"/>
              </a:spcBef>
              <a:buSzPts val="2400"/>
              <a:buFont typeface="Noto Sans Symbols"/>
              <a:buChar char="❖"/>
            </a:pPr>
            <a:r>
              <a:rPr lang="en-US" sz="2400" dirty="0"/>
              <a:t>Describe </a:t>
            </a:r>
            <a:r>
              <a:rPr lang="en-US" sz="2400" dirty="0" err="1"/>
              <a:t>cómo</a:t>
            </a:r>
            <a:r>
              <a:rPr lang="en-US" sz="2400" dirty="0"/>
              <a:t>:
</a:t>
            </a:r>
            <a:r>
              <a:rPr lang="en-US" sz="2400" dirty="0" err="1"/>
              <a:t>Involucraremos</a:t>
            </a:r>
            <a:r>
              <a:rPr lang="en-US" sz="2400" dirty="0"/>
              <a:t> a los padres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proceso</a:t>
            </a:r>
            <a:r>
              <a:rPr lang="en-US" sz="2400" dirty="0"/>
              <a:t> de </a:t>
            </a:r>
            <a:r>
              <a:rPr lang="en-US" sz="2400" dirty="0" err="1"/>
              <a:t>revisión</a:t>
            </a:r>
            <a:r>
              <a:rPr lang="en-US" sz="2400" dirty="0"/>
              <a:t> y </a:t>
            </a:r>
            <a:r>
              <a:rPr lang="en-US" sz="2400" dirty="0" err="1"/>
              <a:t>mejora</a:t>
            </a:r>
            <a:r>
              <a:rPr lang="en-US" sz="2400" dirty="0"/>
              <a:t> escolar
</a:t>
            </a:r>
            <a:r>
              <a:rPr lang="en-US" sz="2400" dirty="0" err="1"/>
              <a:t>Proporcionaremos</a:t>
            </a:r>
            <a:r>
              <a:rPr lang="en-US" sz="2400" dirty="0"/>
              <a:t> la </a:t>
            </a:r>
            <a:r>
              <a:rPr lang="en-US" sz="2400" dirty="0" err="1"/>
              <a:t>asistencia</a:t>
            </a:r>
            <a:r>
              <a:rPr lang="en-US" sz="2400" dirty="0"/>
              <a:t> </a:t>
            </a:r>
            <a:r>
              <a:rPr lang="en-US" sz="2400" dirty="0" err="1"/>
              <a:t>técnica</a:t>
            </a:r>
            <a:r>
              <a:rPr lang="en-US" sz="2400" dirty="0"/>
              <a:t> </a:t>
            </a:r>
            <a:r>
              <a:rPr lang="en-US" sz="2400" dirty="0" err="1"/>
              <a:t>necesaria</a:t>
            </a:r>
            <a:r>
              <a:rPr lang="en-US" sz="2400" dirty="0"/>
              <a:t> a los padres que </a:t>
            </a:r>
            <a:r>
              <a:rPr lang="en-US" sz="2400" dirty="0" err="1"/>
              <a:t>apoyará</a:t>
            </a:r>
            <a:r>
              <a:rPr lang="en-US" sz="2400" dirty="0"/>
              <a:t> y </a:t>
            </a:r>
            <a:r>
              <a:rPr lang="en-US" sz="2400" dirty="0" err="1"/>
              <a:t>mejorará</a:t>
            </a:r>
            <a:r>
              <a:rPr lang="en-US" sz="2400" dirty="0"/>
              <a:t> el </a:t>
            </a:r>
            <a:r>
              <a:rPr lang="en-US" sz="2400" dirty="0" err="1"/>
              <a:t>rendimiento</a:t>
            </a:r>
            <a:r>
              <a:rPr lang="en-US" sz="2400" dirty="0"/>
              <a:t> </a:t>
            </a:r>
            <a:r>
              <a:rPr lang="en-US" sz="2400" dirty="0" err="1"/>
              <a:t>académico</a:t>
            </a:r>
            <a:r>
              <a:rPr lang="en-US" sz="2400" dirty="0"/>
              <a:t> de los </a:t>
            </a:r>
            <a:r>
              <a:rPr lang="en-US" sz="2400" dirty="0" err="1"/>
              <a:t>estudiantes</a:t>
            </a:r>
            <a:r>
              <a:rPr lang="en-US" sz="2400" dirty="0"/>
              <a:t>
</a:t>
            </a:r>
            <a:r>
              <a:rPr lang="en-US" sz="2400" dirty="0" err="1"/>
              <a:t>Construiremos</a:t>
            </a:r>
            <a:r>
              <a:rPr lang="en-US" sz="2400" dirty="0"/>
              <a:t> la </a:t>
            </a:r>
            <a:r>
              <a:rPr lang="en-US" sz="2400" dirty="0" err="1"/>
              <a:t>capacidad</a:t>
            </a:r>
            <a:r>
              <a:rPr lang="en-US" sz="2400" dirty="0"/>
              <a:t> de los padres para una </a:t>
            </a:r>
            <a:r>
              <a:rPr lang="en-US" sz="2400" dirty="0" err="1"/>
              <a:t>fuerte</a:t>
            </a:r>
            <a:r>
              <a:rPr lang="en-US" sz="2400" dirty="0"/>
              <a:t> </a:t>
            </a:r>
            <a:r>
              <a:rPr lang="en-US" sz="2400" dirty="0" err="1"/>
              <a:t>participación</a:t>
            </a:r>
            <a:r>
              <a:rPr lang="en-US" sz="2400" dirty="0"/>
              <a:t> de los padres para </a:t>
            </a:r>
            <a:r>
              <a:rPr lang="en-US" sz="2400" dirty="0" err="1"/>
              <a:t>mejorar</a:t>
            </a:r>
            <a:r>
              <a:rPr lang="en-US" sz="2400" dirty="0"/>
              <a:t> el </a:t>
            </a:r>
            <a:r>
              <a:rPr lang="en-US" sz="2400" dirty="0" err="1"/>
              <a:t>rendimiento</a:t>
            </a:r>
            <a:r>
              <a:rPr lang="en-US" sz="2400" dirty="0"/>
              <a:t> </a:t>
            </a:r>
            <a:r>
              <a:rPr lang="en-US" sz="2400" dirty="0" err="1"/>
              <a:t>académico</a:t>
            </a:r>
            <a:r>
              <a:rPr lang="en-US" sz="2400" dirty="0"/>
              <a:t> de los </a:t>
            </a:r>
            <a:r>
              <a:rPr lang="en-US" sz="2400" dirty="0" err="1"/>
              <a:t>estudiantes</a:t>
            </a:r>
            <a:r>
              <a:rPr lang="en-US" sz="2400" dirty="0"/>
              <a:t>
Los padres </a:t>
            </a:r>
            <a:r>
              <a:rPr lang="en-US" sz="2400" dirty="0" err="1"/>
              <a:t>participan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desarrollo</a:t>
            </a:r>
            <a:r>
              <a:rPr lang="en-US" sz="2400" dirty="0"/>
              <a:t>, </a:t>
            </a:r>
            <a:r>
              <a:rPr lang="en-US" sz="2400" dirty="0" err="1"/>
              <a:t>evaluación</a:t>
            </a:r>
            <a:r>
              <a:rPr lang="en-US" sz="2400" dirty="0"/>
              <a:t> y </a:t>
            </a:r>
            <a:r>
              <a:rPr lang="en-US" sz="2400" dirty="0" err="1"/>
              <a:t>revisión</a:t>
            </a:r>
            <a:r>
              <a:rPr lang="en-US" sz="2400" dirty="0"/>
              <a:t> de la </a:t>
            </a:r>
            <a:r>
              <a:rPr lang="en-US" sz="2400" dirty="0" err="1"/>
              <a:t>Política</a:t>
            </a:r>
            <a:r>
              <a:rPr lang="en-US" sz="2400" dirty="0"/>
              <a:t> de </a:t>
            </a:r>
            <a:r>
              <a:rPr lang="en-US" sz="2400" dirty="0" err="1"/>
              <a:t>Participación</a:t>
            </a:r>
            <a:r>
              <a:rPr lang="en-US" sz="2400" dirty="0"/>
              <a:t> de Los Padres y </a:t>
            </a:r>
            <a:r>
              <a:rPr lang="en-US" sz="2400" dirty="0" err="1"/>
              <a:t>Familias</a:t>
            </a:r>
            <a:r>
              <a:rPr lang="en-US" sz="2400" dirty="0"/>
              <a:t>
</a:t>
            </a:r>
            <a:endParaRPr sz="20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title"/>
          </p:nvPr>
        </p:nvSpPr>
        <p:spPr>
          <a:xfrm>
            <a:off x="685800" y="8382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</a:pPr>
            <a:br>
              <a:rPr lang="en-US" sz="3600" b="1" dirty="0"/>
            </a:br>
            <a:r>
              <a:rPr lang="en-US" sz="3600" b="1" dirty="0"/>
              <a:t>PACTO ESCUELA-PADRE</a:t>
            </a:r>
            <a:br>
              <a:rPr lang="en-US" sz="3600" b="1" dirty="0"/>
            </a:br>
            <a:r>
              <a:rPr lang="en-US" sz="3600" b="1" dirty="0"/>
              <a:t>
</a:t>
            </a:r>
            <a:endParaRPr dirty="0"/>
          </a:p>
        </p:txBody>
      </p:sp>
      <p:sp>
        <p:nvSpPr>
          <p:cNvPr id="284" name="Google Shape;284;p41"/>
          <p:cNvSpPr txBox="1">
            <a:spLocks noGrp="1"/>
          </p:cNvSpPr>
          <p:nvPr>
            <p:ph type="body" idx="1"/>
          </p:nvPr>
        </p:nvSpPr>
        <p:spPr>
          <a:xfrm>
            <a:off x="609600" y="205740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lvl="0" indent="-182562">
              <a:spcBef>
                <a:spcPts val="0"/>
              </a:spcBef>
              <a:buSzPts val="2400"/>
              <a:buFont typeface="Noto Sans Symbols"/>
              <a:buChar char="❖"/>
            </a:pPr>
            <a:r>
              <a:rPr lang="en-US" sz="2400" dirty="0"/>
              <a:t>El </a:t>
            </a:r>
            <a:r>
              <a:rPr lang="en-US" sz="2400" dirty="0" err="1"/>
              <a:t>Pacto</a:t>
            </a:r>
            <a:r>
              <a:rPr lang="en-US" sz="2400" dirty="0"/>
              <a:t> </a:t>
            </a:r>
            <a:r>
              <a:rPr lang="en-US" sz="2400" dirty="0" err="1"/>
              <a:t>establece</a:t>
            </a:r>
            <a:r>
              <a:rPr lang="en-US" sz="2400" dirty="0"/>
              <a:t> las </a:t>
            </a:r>
            <a:r>
              <a:rPr lang="en-US" sz="2400" dirty="0" err="1"/>
              <a:t>metas</a:t>
            </a:r>
            <a:r>
              <a:rPr lang="en-US" sz="2400" dirty="0"/>
              <a:t> y </a:t>
            </a:r>
            <a:r>
              <a:rPr lang="en-US" sz="2400" dirty="0" err="1"/>
              <a:t>responsabilidades</a:t>
            </a:r>
            <a:r>
              <a:rPr lang="en-US" sz="2400" dirty="0"/>
              <a:t> de la </a:t>
            </a:r>
            <a:r>
              <a:rPr lang="en-US" sz="2400" dirty="0" err="1"/>
              <a:t>escuela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proporcionar</a:t>
            </a:r>
            <a:r>
              <a:rPr lang="en-US" sz="2400" dirty="0"/>
              <a:t> una </a:t>
            </a:r>
            <a:r>
              <a:rPr lang="en-US" sz="2400" dirty="0" err="1"/>
              <a:t>educación</a:t>
            </a:r>
            <a:r>
              <a:rPr lang="en-US" sz="2400" dirty="0"/>
              <a:t> de </a:t>
            </a:r>
            <a:r>
              <a:rPr lang="en-US" sz="2400" dirty="0" err="1"/>
              <a:t>calidad</a:t>
            </a:r>
            <a:r>
              <a:rPr lang="en-US" sz="2400" dirty="0"/>
              <a:t> a </a:t>
            </a:r>
            <a:r>
              <a:rPr lang="en-US" sz="2400" dirty="0" err="1"/>
              <a:t>todos</a:t>
            </a:r>
            <a:r>
              <a:rPr lang="en-US" sz="2400" dirty="0"/>
              <a:t> los </a:t>
            </a:r>
            <a:r>
              <a:rPr lang="en-US" sz="2400" dirty="0" err="1"/>
              <a:t>estudiantes</a:t>
            </a:r>
            <a:r>
              <a:rPr lang="en-US" sz="2400" dirty="0"/>
              <a:t> e </a:t>
            </a:r>
            <a:r>
              <a:rPr lang="en-US" sz="2400" dirty="0" err="1"/>
              <a:t>identificar</a:t>
            </a:r>
            <a:r>
              <a:rPr lang="en-US" sz="2400" dirty="0"/>
              <a:t> </a:t>
            </a:r>
            <a:r>
              <a:rPr lang="en-US" sz="2400" dirty="0" err="1"/>
              <a:t>intervenciones</a:t>
            </a:r>
            <a:r>
              <a:rPr lang="en-US" sz="2400" dirty="0"/>
              <a:t> para los </a:t>
            </a:r>
            <a:r>
              <a:rPr lang="en-US" sz="2400" dirty="0" err="1"/>
              <a:t>estudiantes</a:t>
            </a:r>
            <a:r>
              <a:rPr lang="en-US" sz="2400" dirty="0"/>
              <a:t> que </a:t>
            </a:r>
            <a:r>
              <a:rPr lang="en-US" sz="2400" dirty="0" err="1"/>
              <a:t>están</a:t>
            </a:r>
            <a:r>
              <a:rPr lang="en-US" sz="2400" dirty="0"/>
              <a:t> </a:t>
            </a:r>
            <a:r>
              <a:rPr lang="en-US" sz="2400" dirty="0" err="1"/>
              <a:t>teniendo</a:t>
            </a:r>
            <a:r>
              <a:rPr lang="en-US" sz="2400" dirty="0"/>
              <a:t> </a:t>
            </a:r>
            <a:r>
              <a:rPr lang="en-US" sz="2400" dirty="0" err="1"/>
              <a:t>dificultades</a:t>
            </a:r>
            <a:r>
              <a:rPr lang="en-US" sz="2400" dirty="0"/>
              <a:t> </a:t>
            </a:r>
            <a:r>
              <a:rPr lang="en-US" sz="2400" dirty="0" err="1"/>
              <a:t>académicas</a:t>
            </a:r>
            <a:r>
              <a:rPr lang="en-US" sz="2400" dirty="0"/>
              <a:t>.
El </a:t>
            </a:r>
            <a:r>
              <a:rPr lang="en-US" sz="2400" dirty="0" err="1"/>
              <a:t>Pacto</a:t>
            </a:r>
            <a:r>
              <a:rPr lang="en-US" sz="2400" dirty="0"/>
              <a:t> </a:t>
            </a:r>
            <a:r>
              <a:rPr lang="en-US" sz="2400" dirty="0" err="1"/>
              <a:t>establece</a:t>
            </a:r>
            <a:r>
              <a:rPr lang="en-US" sz="2400" dirty="0"/>
              <a:t> las </a:t>
            </a:r>
            <a:r>
              <a:rPr lang="en-US" sz="2400" dirty="0" err="1"/>
              <a:t>responsabilidades</a:t>
            </a:r>
            <a:r>
              <a:rPr lang="en-US" sz="2400" dirty="0"/>
              <a:t> de los padres y </a:t>
            </a:r>
            <a:r>
              <a:rPr lang="en-US" sz="2400" dirty="0" err="1"/>
              <a:t>estudiantes</a:t>
            </a:r>
            <a:r>
              <a:rPr lang="en-US" sz="2400" dirty="0"/>
              <a:t> de </a:t>
            </a:r>
            <a:r>
              <a:rPr lang="en-US" sz="2400" dirty="0" err="1"/>
              <a:t>ayudar</a:t>
            </a:r>
            <a:r>
              <a:rPr lang="en-US" sz="2400" dirty="0"/>
              <a:t> a la </a:t>
            </a:r>
            <a:r>
              <a:rPr lang="en-US" sz="2400" dirty="0" err="1"/>
              <a:t>escuela</a:t>
            </a:r>
            <a:r>
              <a:rPr lang="en-US" sz="2400" dirty="0"/>
              <a:t> a </a:t>
            </a:r>
            <a:r>
              <a:rPr lang="en-US" sz="2400" dirty="0" err="1"/>
              <a:t>alcanzar</a:t>
            </a:r>
            <a:r>
              <a:rPr lang="en-US" sz="2400" dirty="0"/>
              <a:t> </a:t>
            </a:r>
            <a:r>
              <a:rPr lang="en-US" sz="2400" dirty="0" err="1"/>
              <a:t>estas</a:t>
            </a:r>
            <a:r>
              <a:rPr lang="en-US" sz="2400" dirty="0"/>
              <a:t> </a:t>
            </a:r>
            <a:r>
              <a:rPr lang="en-US" sz="2400" dirty="0" err="1"/>
              <a:t>metas</a:t>
            </a:r>
            <a:r>
              <a:rPr lang="en-US" sz="2400" dirty="0"/>
              <a:t>.
</a:t>
            </a:r>
            <a:endParaRPr sz="2400" b="0" i="0" u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 descr="Screen Shot 2017-08-14 at 4.00.31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450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>
            <a:spLocks noGrp="1"/>
          </p:cNvSpPr>
          <p:nvPr>
            <p:ph type="title"/>
          </p:nvPr>
        </p:nvSpPr>
        <p:spPr>
          <a:xfrm>
            <a:off x="685800" y="990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</a:pPr>
            <a:r>
              <a:rPr lang="en-US" sz="3200" b="1" dirty="0"/>
              <a:t>PLAN DE LA ESCUELA
</a:t>
            </a:r>
            <a:endParaRPr sz="1200" b="1" dirty="0"/>
          </a:p>
        </p:txBody>
      </p:sp>
      <p:sp>
        <p:nvSpPr>
          <p:cNvPr id="290" name="Google Shape;290;p42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77724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lvl="0" indent="-182562">
              <a:lnSpc>
                <a:spcPct val="80000"/>
              </a:lnSpc>
              <a:spcBef>
                <a:spcPts val="0"/>
              </a:spcBef>
              <a:buSzPts val="2400"/>
              <a:buFont typeface="Noto Sans Symbols"/>
              <a:buChar char="❖"/>
            </a:pPr>
            <a:r>
              <a:rPr lang="en-US" sz="2400" dirty="0"/>
              <a:t>El Plan De </a:t>
            </a:r>
            <a:r>
              <a:rPr lang="en-US" sz="2400" dirty="0" err="1"/>
              <a:t>toda</a:t>
            </a:r>
            <a:r>
              <a:rPr lang="en-US" sz="2400" dirty="0"/>
              <a:t> la Escuela es la hoja de </a:t>
            </a:r>
            <a:r>
              <a:rPr lang="en-US" sz="2400" dirty="0" err="1"/>
              <a:t>ruta</a:t>
            </a:r>
            <a:r>
              <a:rPr lang="en-US" sz="2400" dirty="0"/>
              <a:t> de la </a:t>
            </a:r>
            <a:r>
              <a:rPr lang="en-US" sz="2400" dirty="0" err="1"/>
              <a:t>escuela</a:t>
            </a:r>
            <a:r>
              <a:rPr lang="en-US" sz="2400" dirty="0"/>
              <a:t> </a:t>
            </a:r>
            <a:r>
              <a:rPr lang="en-US" sz="2400" dirty="0" err="1"/>
              <a:t>hacia</a:t>
            </a:r>
            <a:r>
              <a:rPr lang="en-US" sz="2400" dirty="0"/>
              <a:t> el </a:t>
            </a:r>
            <a:r>
              <a:rPr lang="en-US" sz="2400" dirty="0" err="1"/>
              <a:t>éxito</a:t>
            </a:r>
            <a:r>
              <a:rPr lang="en-US" sz="2400" dirty="0"/>
              <a:t> </a:t>
            </a:r>
            <a:r>
              <a:rPr lang="en-US" sz="2400" dirty="0" err="1"/>
              <a:t>académico</a:t>
            </a:r>
            <a:r>
              <a:rPr lang="en-US" sz="2400" dirty="0"/>
              <a:t>.  </a:t>
            </a:r>
            <a:r>
              <a:rPr lang="en-US" sz="2400" dirty="0" err="1"/>
              <a:t>Detalla</a:t>
            </a:r>
            <a:r>
              <a:rPr lang="en-US" sz="2400" dirty="0"/>
              <a:t>:
</a:t>
            </a:r>
            <a:r>
              <a:rPr lang="en-US" sz="2400" dirty="0" err="1"/>
              <a:t>Dónde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la </a:t>
            </a:r>
            <a:r>
              <a:rPr lang="en-US" sz="2400" dirty="0" err="1"/>
              <a:t>escuela</a:t>
            </a:r>
            <a:r>
              <a:rPr lang="en-US" sz="2400" dirty="0"/>
              <a:t> </a:t>
            </a:r>
            <a:r>
              <a:rPr lang="en-US" sz="2400" dirty="0" err="1"/>
              <a:t>ahora</a:t>
            </a:r>
            <a:r>
              <a:rPr lang="en-US" sz="2400" dirty="0"/>
              <a:t> (</a:t>
            </a:r>
            <a:r>
              <a:rPr lang="en-US" sz="2400" dirty="0" err="1"/>
              <a:t>datos</a:t>
            </a:r>
            <a:r>
              <a:rPr lang="en-US" sz="2400" dirty="0"/>
              <a:t>)
A </a:t>
            </a:r>
            <a:r>
              <a:rPr lang="en-US" sz="2400" dirty="0" err="1"/>
              <a:t>donde</a:t>
            </a:r>
            <a:r>
              <a:rPr lang="en-US" sz="2400" dirty="0"/>
              <a:t> la </a:t>
            </a:r>
            <a:r>
              <a:rPr lang="en-US" sz="2400" dirty="0" err="1"/>
              <a:t>escuela</a:t>
            </a:r>
            <a:r>
              <a:rPr lang="en-US" sz="2400" dirty="0"/>
              <a:t> </a:t>
            </a:r>
            <a:r>
              <a:rPr lang="en-US" sz="2400" dirty="0" err="1"/>
              <a:t>tiene</a:t>
            </a:r>
            <a:r>
              <a:rPr lang="en-US" sz="2400" dirty="0"/>
              <a:t> que </a:t>
            </a:r>
            <a:r>
              <a:rPr lang="en-US" sz="2400" dirty="0" err="1"/>
              <a:t>ir</a:t>
            </a:r>
            <a:r>
              <a:rPr lang="en-US" sz="2400" dirty="0"/>
              <a:t> (</a:t>
            </a:r>
            <a:r>
              <a:rPr lang="en-US" sz="2400" dirty="0" err="1"/>
              <a:t>objetivos</a:t>
            </a:r>
            <a:r>
              <a:rPr lang="en-US" sz="2400" dirty="0"/>
              <a:t>)
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llegará</a:t>
            </a:r>
            <a:r>
              <a:rPr lang="en-US" sz="2400" dirty="0"/>
              <a:t> la </a:t>
            </a:r>
            <a:r>
              <a:rPr lang="en-US" sz="2400" dirty="0" err="1"/>
              <a:t>escuela</a:t>
            </a:r>
            <a:r>
              <a:rPr lang="en-US" sz="2400" dirty="0"/>
              <a:t> (plan)
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sabrá</a:t>
            </a:r>
            <a:r>
              <a:rPr lang="en-US" sz="2400" dirty="0"/>
              <a:t> la </a:t>
            </a:r>
            <a:r>
              <a:rPr lang="en-US" sz="2400" dirty="0" err="1"/>
              <a:t>escuela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el plan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funcionando</a:t>
            </a:r>
            <a:r>
              <a:rPr lang="en-US" sz="2400" dirty="0"/>
              <a:t> (</a:t>
            </a:r>
            <a:r>
              <a:rPr lang="en-US" sz="2400" dirty="0" err="1"/>
              <a:t>revisar</a:t>
            </a:r>
            <a:r>
              <a:rPr lang="en-US" sz="2400" dirty="0"/>
              <a:t> y </a:t>
            </a:r>
            <a:r>
              <a:rPr lang="en-US" sz="2400" dirty="0" err="1"/>
              <a:t>revisar</a:t>
            </a:r>
            <a:r>
              <a:rPr lang="en-US" sz="2400" dirty="0"/>
              <a:t>)
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>
            <a:spLocks noGrp="1"/>
          </p:cNvSpPr>
          <p:nvPr>
            <p:ph type="title"/>
          </p:nvPr>
        </p:nvSpPr>
        <p:spPr>
          <a:xfrm>
            <a:off x="685800" y="503237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</a:pPr>
            <a:r>
              <a:rPr lang="en-US" b="1" dirty="0"/>
              <a:t>PRESUPUESTOS ESCOLARES Y REQUISITOS DE RETIRADA DE TIERRAS
</a:t>
            </a:r>
            <a:endParaRPr dirty="0"/>
          </a:p>
        </p:txBody>
      </p:sp>
      <p:sp>
        <p:nvSpPr>
          <p:cNvPr id="300" name="Google Shape;300;p43"/>
          <p:cNvSpPr txBox="1">
            <a:spLocks noGrp="1"/>
          </p:cNvSpPr>
          <p:nvPr>
            <p:ph type="body" idx="1"/>
          </p:nvPr>
        </p:nvSpPr>
        <p:spPr>
          <a:xfrm>
            <a:off x="685800" y="2011362"/>
            <a:ext cx="7772400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1" indent="-609600">
              <a:spcBef>
                <a:spcPts val="0"/>
              </a:spcBef>
              <a:buSzPts val="2400"/>
              <a:buFont typeface="Noto Sans Symbols"/>
              <a:buChar char="❖"/>
            </a:pPr>
            <a:r>
              <a:rPr lang="en-US" sz="2400" dirty="0"/>
              <a:t>Los </a:t>
            </a:r>
            <a:r>
              <a:rPr lang="en-US" sz="2400" dirty="0" err="1"/>
              <a:t>gastos</a:t>
            </a:r>
            <a:r>
              <a:rPr lang="en-US" sz="2400" dirty="0"/>
              <a:t> del </a:t>
            </a:r>
            <a:r>
              <a:rPr lang="en-US" sz="2400" dirty="0" err="1"/>
              <a:t>Título</a:t>
            </a:r>
            <a:r>
              <a:rPr lang="en-US" sz="2400" dirty="0"/>
              <a:t> I </a:t>
            </a:r>
            <a:r>
              <a:rPr lang="en-US" sz="2400" dirty="0" err="1"/>
              <a:t>deben</a:t>
            </a:r>
            <a:r>
              <a:rPr lang="en-US" sz="2400" dirty="0"/>
              <a:t> </a:t>
            </a:r>
            <a:r>
              <a:rPr lang="en-US" sz="2400" dirty="0" err="1"/>
              <a:t>complementar</a:t>
            </a:r>
            <a:r>
              <a:rPr lang="en-US" sz="2400" dirty="0"/>
              <a:t> y </a:t>
            </a:r>
            <a:r>
              <a:rPr lang="en-US" sz="2400" dirty="0" err="1"/>
              <a:t>apoyar</a:t>
            </a:r>
            <a:r>
              <a:rPr lang="en-US" sz="2400" dirty="0"/>
              <a:t> el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 err="1"/>
              <a:t>académico</a:t>
            </a:r>
            <a:r>
              <a:rPr lang="en-US" sz="2400" dirty="0"/>
              <a:t> </a:t>
            </a:r>
            <a:r>
              <a:rPr lang="en-US" sz="2400" dirty="0" err="1"/>
              <a:t>básico</a:t>
            </a:r>
            <a:r>
              <a:rPr lang="en-US" sz="2400" dirty="0"/>
              <a:t> para </a:t>
            </a:r>
            <a:r>
              <a:rPr lang="en-US" sz="2400" dirty="0" err="1"/>
              <a:t>asegurar</a:t>
            </a:r>
            <a:r>
              <a:rPr lang="en-US" sz="2400" dirty="0"/>
              <a:t> una </a:t>
            </a:r>
            <a:r>
              <a:rPr lang="en-US" sz="2400" dirty="0" err="1"/>
              <a:t>educación</a:t>
            </a:r>
            <a:r>
              <a:rPr lang="en-US" sz="2400" dirty="0"/>
              <a:t> </a:t>
            </a:r>
            <a:r>
              <a:rPr lang="en-US" sz="2400" dirty="0" err="1"/>
              <a:t>completa</a:t>
            </a:r>
            <a:r>
              <a:rPr lang="en-US" sz="2400" dirty="0"/>
              <a:t>.  Deben </a:t>
            </a:r>
            <a:r>
              <a:rPr lang="en-US" sz="2400" dirty="0" err="1"/>
              <a:t>estar</a:t>
            </a:r>
            <a:r>
              <a:rPr lang="en-US" sz="2400" dirty="0"/>
              <a:t> </a:t>
            </a:r>
            <a:r>
              <a:rPr lang="en-US" sz="2400" dirty="0" err="1"/>
              <a:t>alineados</a:t>
            </a:r>
            <a:r>
              <a:rPr lang="en-US" sz="2400" dirty="0"/>
              <a:t> con el Plan de </a:t>
            </a:r>
            <a:r>
              <a:rPr lang="en-US" sz="2400" dirty="0" err="1"/>
              <a:t>toda</a:t>
            </a:r>
            <a:r>
              <a:rPr lang="en-US" sz="2400" dirty="0"/>
              <a:t> la Escuela.
Los padres </a:t>
            </a:r>
            <a:r>
              <a:rPr lang="en-US" sz="2400" dirty="0" err="1"/>
              <a:t>deben</a:t>
            </a:r>
            <a:r>
              <a:rPr lang="en-US" sz="2400" dirty="0"/>
              <a:t> </a:t>
            </a:r>
            <a:r>
              <a:rPr lang="en-US" sz="2400" dirty="0" err="1"/>
              <a:t>participar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las </a:t>
            </a:r>
            <a:r>
              <a:rPr lang="en-US" sz="2400" dirty="0" err="1"/>
              <a:t>discusiones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estos</a:t>
            </a:r>
            <a:r>
              <a:rPr lang="en-US" sz="2400" dirty="0"/>
              <a:t> </a:t>
            </a:r>
            <a:r>
              <a:rPr lang="en-US" sz="2400" dirty="0" err="1"/>
              <a:t>fondos</a:t>
            </a:r>
            <a:r>
              <a:rPr lang="en-US" sz="2400" dirty="0"/>
              <a:t> </a:t>
            </a:r>
            <a:r>
              <a:rPr lang="en-US" sz="2400" dirty="0" err="1"/>
              <a:t>apoyarán</a:t>
            </a:r>
            <a:r>
              <a:rPr lang="en-US" sz="2400" dirty="0"/>
              <a:t> </a:t>
            </a:r>
            <a:r>
              <a:rPr lang="en-US" sz="2400" dirty="0" err="1"/>
              <a:t>mejor</a:t>
            </a:r>
            <a:r>
              <a:rPr lang="en-US" sz="2400" dirty="0"/>
              <a:t> la </a:t>
            </a:r>
            <a:r>
              <a:rPr lang="en-US" sz="2400" dirty="0" err="1"/>
              <a:t>mejora</a:t>
            </a:r>
            <a:r>
              <a:rPr lang="en-US" sz="2400" dirty="0"/>
              <a:t> del </a:t>
            </a:r>
            <a:r>
              <a:rPr lang="en-US" sz="2400" dirty="0" err="1"/>
              <a:t>rendimiento</a:t>
            </a:r>
            <a:r>
              <a:rPr lang="en-US" sz="2400" dirty="0"/>
              <a:t> </a:t>
            </a:r>
            <a:r>
              <a:rPr lang="en-US" sz="2400" dirty="0" err="1"/>
              <a:t>académico</a:t>
            </a:r>
            <a:r>
              <a:rPr lang="en-US" sz="2400" dirty="0"/>
              <a:t>.
1% </a:t>
            </a:r>
            <a:r>
              <a:rPr lang="en-US" sz="2400" dirty="0" err="1"/>
              <a:t>reservado</a:t>
            </a:r>
            <a:r>
              <a:rPr lang="en-US" sz="2400" dirty="0"/>
              <a:t> para el </a:t>
            </a:r>
            <a:r>
              <a:rPr lang="en-US" sz="2400" dirty="0" err="1"/>
              <a:t>compromiso</a:t>
            </a:r>
            <a:r>
              <a:rPr lang="en-US" sz="2400" dirty="0"/>
              <a:t> entre padres y </a:t>
            </a:r>
            <a:r>
              <a:rPr lang="en-US" sz="2400" dirty="0" err="1"/>
              <a:t>familiares</a:t>
            </a:r>
            <a:r>
              <a:rPr lang="en-US" sz="2400" dirty="0"/>
              <a:t>
Los padres </a:t>
            </a:r>
            <a:r>
              <a:rPr lang="en-US" sz="2400" dirty="0" err="1"/>
              <a:t>deben</a:t>
            </a:r>
            <a:r>
              <a:rPr lang="en-US" sz="2400" dirty="0"/>
              <a:t> </a:t>
            </a:r>
            <a:r>
              <a:rPr lang="en-US" sz="2400" dirty="0" err="1"/>
              <a:t>participar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las </a:t>
            </a:r>
            <a:r>
              <a:rPr lang="en-US" sz="2400" dirty="0" err="1"/>
              <a:t>discusiones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estos</a:t>
            </a:r>
            <a:r>
              <a:rPr lang="en-US" sz="2400" dirty="0"/>
              <a:t> </a:t>
            </a:r>
            <a:r>
              <a:rPr lang="en-US" sz="2400" dirty="0" err="1"/>
              <a:t>fondos</a:t>
            </a:r>
            <a:r>
              <a:rPr lang="en-US" sz="2400" dirty="0"/>
              <a:t> los </a:t>
            </a:r>
            <a:r>
              <a:rPr lang="en-US" sz="2400" dirty="0" err="1"/>
              <a:t>apoyarán</a:t>
            </a:r>
            <a:r>
              <a:rPr lang="en-US" sz="2400" dirty="0"/>
              <a:t> </a:t>
            </a:r>
            <a:r>
              <a:rPr lang="en-US" sz="2400" dirty="0" err="1"/>
              <a:t>mejor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trabajo</a:t>
            </a:r>
            <a:r>
              <a:rPr lang="en-US" sz="2400" dirty="0"/>
              <a:t> con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hijo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casa para </a:t>
            </a:r>
            <a:r>
              <a:rPr lang="en-US" sz="2400" dirty="0" err="1"/>
              <a:t>mejorar</a:t>
            </a:r>
            <a:r>
              <a:rPr lang="en-US" sz="2400" dirty="0"/>
              <a:t> el </a:t>
            </a:r>
            <a:r>
              <a:rPr lang="en-US" sz="2400" dirty="0" err="1"/>
              <a:t>logro</a:t>
            </a:r>
            <a:r>
              <a:rPr lang="en-US" sz="2400" dirty="0"/>
              <a:t>.
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6870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</a:pPr>
            <a:r>
              <a:rPr lang="en-US" sz="3600" b="1" dirty="0"/>
              <a:t>ACTIVIDADES DE PARTICIPACIÓN DE PADRES Y FAMILIARES
</a:t>
            </a:r>
            <a:endParaRPr dirty="0"/>
          </a:p>
        </p:txBody>
      </p:sp>
      <p:sp>
        <p:nvSpPr>
          <p:cNvPr id="306" name="Google Shape;306;p44"/>
          <p:cNvSpPr txBox="1">
            <a:spLocks noGrp="1"/>
          </p:cNvSpPr>
          <p:nvPr>
            <p:ph type="body" idx="1"/>
          </p:nvPr>
        </p:nvSpPr>
        <p:spPr>
          <a:xfrm>
            <a:off x="609600" y="2590800"/>
            <a:ext cx="7696200" cy="2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>
              <a:spcBef>
                <a:spcPts val="1400"/>
              </a:spcBef>
              <a:buSzPts val="2800"/>
              <a:buFont typeface="Noto Sans Symbols"/>
              <a:buChar char="❖"/>
            </a:pPr>
            <a:r>
              <a:rPr lang="en-US" sz="2800" b="0" i="0" u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dirty="0" err="1"/>
              <a:t>Visite</a:t>
            </a:r>
            <a:r>
              <a:rPr lang="en-US" sz="2800" dirty="0"/>
              <a:t> </a:t>
            </a:r>
            <a:r>
              <a:rPr lang="en-US" sz="2800" dirty="0" err="1"/>
              <a:t>nuestro</a:t>
            </a:r>
            <a:r>
              <a:rPr lang="en-US" sz="2800" dirty="0"/>
              <a:t> sitio web para TODOS los </a:t>
            </a:r>
            <a:r>
              <a:rPr lang="en-US" sz="2800" dirty="0" err="1"/>
              <a:t>eventos</a:t>
            </a:r>
            <a:r>
              <a:rPr lang="en-US" sz="2800" dirty="0"/>
              <a:t> y </a:t>
            </a:r>
            <a:r>
              <a:rPr lang="en-US" sz="2800" dirty="0" err="1"/>
              <a:t>también</a:t>
            </a:r>
            <a:r>
              <a:rPr lang="en-US" sz="2800" dirty="0"/>
              <a:t> </a:t>
            </a:r>
            <a:r>
              <a:rPr lang="en-US" sz="2800" dirty="0" err="1"/>
              <a:t>eche</a:t>
            </a:r>
            <a:r>
              <a:rPr lang="en-US" sz="2800" dirty="0"/>
              <a:t> un </a:t>
            </a:r>
            <a:r>
              <a:rPr lang="en-US" sz="2800" dirty="0" err="1"/>
              <a:t>vistazo</a:t>
            </a:r>
            <a:r>
              <a:rPr lang="en-US" sz="2800" dirty="0"/>
              <a:t> a los </a:t>
            </a:r>
            <a:r>
              <a:rPr lang="en-US" sz="2800" dirty="0" err="1"/>
              <a:t>calendarios</a:t>
            </a:r>
            <a:r>
              <a:rPr lang="en-US" sz="2800" dirty="0"/>
              <a:t> </a:t>
            </a:r>
            <a:r>
              <a:rPr lang="en-US" sz="2800" dirty="0" err="1"/>
              <a:t>mensuales</a:t>
            </a:r>
            <a:r>
              <a:rPr lang="en-US" sz="2800" dirty="0"/>
              <a:t>:
</a:t>
            </a:r>
            <a:r>
              <a:rPr lang="en-US" sz="2800" b="1" dirty="0">
                <a:solidFill>
                  <a:srgbClr val="000000"/>
                </a:solidFill>
              </a:rPr>
              <a:t>https://</a:t>
            </a:r>
            <a:r>
              <a:rPr lang="en-US" sz="2800" b="1" dirty="0" err="1">
                <a:solidFill>
                  <a:srgbClr val="000000"/>
                </a:solidFill>
              </a:rPr>
              <a:t>nebinger.philasd.org</a:t>
            </a:r>
            <a:r>
              <a:rPr lang="en-US" sz="2800" b="1" dirty="0">
                <a:solidFill>
                  <a:srgbClr val="000000"/>
                </a:solidFill>
              </a:rPr>
              <a:t>/</a:t>
            </a:r>
            <a:endParaRPr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7315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rbel"/>
              <a:buNone/>
            </a:pPr>
            <a:br>
              <a:rPr lang="en-US" sz="3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lang="en-US" sz="3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32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TEACHER &amp; PARAPROFESSIONAL  QUALIFICATIONS</a:t>
            </a:r>
            <a:br>
              <a:rPr lang="en-US" sz="32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</a:br>
            <a:endParaRPr/>
          </a:p>
        </p:txBody>
      </p:sp>
      <p:sp>
        <p:nvSpPr>
          <p:cNvPr id="312" name="Google Shape;312;p45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476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endParaRPr sz="2800" b="1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562" marR="0" lvl="0" indent="-182562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en-US" sz="2800" b="1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Appropriately State Certified Teachers</a:t>
            </a:r>
            <a:r>
              <a:rPr lang="en-US" sz="28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  <a:p>
            <a:pPr marL="411162" marR="0" lvl="1" indent="-1825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Certified by passing state examination (PRAXIS) </a:t>
            </a:r>
            <a:endParaRPr/>
          </a:p>
          <a:p>
            <a:pPr marL="411162" marR="0" lvl="1" indent="-18256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BA degree </a:t>
            </a:r>
            <a:endParaRPr/>
          </a:p>
          <a:p>
            <a:pPr marL="411162" marR="0" lvl="1" indent="-18256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❖"/>
            </a:pPr>
            <a:r>
              <a:rPr lang="en-US"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Area of certification must match the teaching assignment</a:t>
            </a:r>
            <a:endParaRPr/>
          </a:p>
          <a:p>
            <a:pPr marL="182562" marR="0" lvl="0" indent="-18256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2400" b="1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en-US" sz="2800" b="1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 be hired, all paraprofessionals must be Appropriately State Certified: </a:t>
            </a:r>
            <a:endParaRPr/>
          </a:p>
          <a:p>
            <a:pPr marL="411162" marR="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Completed two years of higher education study, OR</a:t>
            </a:r>
            <a:endParaRPr/>
          </a:p>
          <a:p>
            <a:pPr marL="411162" marR="0" lvl="1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Hold an Associate Degree, OR</a:t>
            </a:r>
            <a:endParaRPr/>
          </a:p>
          <a:p>
            <a:pPr marL="411162" marR="0" lvl="1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❖"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Pass a rigorous, formal assessment</a:t>
            </a: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563" marR="0" lvl="0" indent="-3016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orbe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RIGHT TO KNOW QUALIFICATIONS</a:t>
            </a:r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body" idx="1"/>
          </p:nvPr>
        </p:nvSpPr>
        <p:spPr>
          <a:xfrm>
            <a:off x="685800" y="2011362"/>
            <a:ext cx="7772400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en-US"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You have the right to request the qualifications of your child’s teacher and any instructional paraprofessionals that work with your child.</a:t>
            </a:r>
            <a:endParaRPr/>
          </a:p>
          <a:p>
            <a:pPr marL="182562" marR="0" lvl="0" indent="-18256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en-US"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 learn the qualifications of these staff members, please make an appointment with the principal.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</a:pPr>
            <a:r>
              <a:rPr lang="en-US" b="1" dirty="0"/>
              <a:t>DERECHO A SABER CARTA DE 4 SEMANAS
</a:t>
            </a:r>
            <a:endParaRPr dirty="0"/>
          </a:p>
        </p:txBody>
      </p:sp>
      <p:sp>
        <p:nvSpPr>
          <p:cNvPr id="324" name="Google Shape;324;p47"/>
          <p:cNvSpPr txBox="1">
            <a:spLocks noGrp="1"/>
          </p:cNvSpPr>
          <p:nvPr>
            <p:ph type="body" idx="1"/>
          </p:nvPr>
        </p:nvSpPr>
        <p:spPr>
          <a:xfrm>
            <a:off x="685800" y="2011362"/>
            <a:ext cx="7772400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r>
              <a:rPr lang="en-US" sz="2200" b="0" i="0" u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endParaRPr dirty="0"/>
          </a:p>
          <a:p>
            <a:pPr marL="182562" lvl="0" indent="-182562">
              <a:spcBef>
                <a:spcPts val="1400"/>
              </a:spcBef>
              <a:buSzPts val="2400"/>
              <a:buFont typeface="Noto Sans Symbols"/>
              <a:buChar char="❖"/>
            </a:pPr>
            <a:r>
              <a:rPr lang="en-US" sz="2400" dirty="0"/>
              <a:t>Se le </a:t>
            </a:r>
            <a:r>
              <a:rPr lang="en-US" sz="2400" dirty="0" err="1"/>
              <a:t>notificará</a:t>
            </a:r>
            <a:r>
              <a:rPr lang="en-US" sz="2400" dirty="0"/>
              <a:t> por </a:t>
            </a:r>
            <a:r>
              <a:rPr lang="en-US" sz="2400" dirty="0" err="1"/>
              <a:t>escrito</a:t>
            </a:r>
            <a:r>
              <a:rPr lang="en-US" sz="2400" dirty="0"/>
              <a:t> </a:t>
            </a:r>
            <a:r>
              <a:rPr lang="en-US" sz="2400" dirty="0" err="1"/>
              <a:t>cuando</a:t>
            </a:r>
            <a:r>
              <a:rPr lang="en-US" sz="2400" dirty="0"/>
              <a:t> un maestro que no </a:t>
            </a:r>
            <a:r>
              <a:rPr lang="en-US" sz="2400" dirty="0" err="1"/>
              <a:t>esté</a:t>
            </a:r>
            <a:r>
              <a:rPr lang="en-US" sz="2400" dirty="0"/>
              <a:t> </a:t>
            </a:r>
            <a:r>
              <a:rPr lang="en-US" sz="2400" dirty="0" err="1"/>
              <a:t>certificado</a:t>
            </a:r>
            <a:r>
              <a:rPr lang="en-US" sz="2400" dirty="0"/>
              <a:t> </a:t>
            </a:r>
            <a:r>
              <a:rPr lang="en-US" sz="2400" dirty="0" err="1"/>
              <a:t>apropiadamente</a:t>
            </a:r>
            <a:r>
              <a:rPr lang="en-US" sz="2400" dirty="0"/>
              <a:t> </a:t>
            </a:r>
            <a:r>
              <a:rPr lang="en-US" sz="2400" dirty="0" err="1"/>
              <a:t>certificado</a:t>
            </a:r>
            <a:r>
              <a:rPr lang="en-US" sz="2400" dirty="0"/>
              <a:t> por el </a:t>
            </a:r>
            <a:r>
              <a:rPr lang="en-US" sz="2400" dirty="0" err="1"/>
              <a:t>estado</a:t>
            </a:r>
            <a:r>
              <a:rPr lang="en-US" sz="2400" dirty="0"/>
              <a:t> le </a:t>
            </a:r>
            <a:r>
              <a:rPr lang="en-US" sz="2400" dirty="0" err="1"/>
              <a:t>enseñe</a:t>
            </a:r>
            <a:r>
              <a:rPr lang="en-US" sz="2400" dirty="0"/>
              <a:t> 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hijo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4 o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semanas</a:t>
            </a:r>
            <a:r>
              <a:rPr lang="en-US" sz="2400" dirty="0"/>
              <a:t> </a:t>
            </a:r>
            <a:r>
              <a:rPr lang="en-US" sz="2400" dirty="0" err="1"/>
              <a:t>consecutivas</a:t>
            </a:r>
            <a:r>
              <a:rPr lang="en-US" sz="2400" dirty="0"/>
              <a:t>.
</a:t>
            </a:r>
            <a:endParaRPr sz="2400" b="0" i="0" u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6870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</a:pPr>
            <a:r>
              <a:rPr lang="en-US" sz="3600" b="1" dirty="0"/>
              <a:t>DESIGNACIONES ESCOLARES DE TÍTULO I
</a:t>
            </a:r>
            <a:endParaRPr dirty="0"/>
          </a:p>
        </p:txBody>
      </p:sp>
      <p:sp>
        <p:nvSpPr>
          <p:cNvPr id="330" name="Google Shape;330;p48"/>
          <p:cNvSpPr txBox="1">
            <a:spLocks noGrp="1"/>
          </p:cNvSpPr>
          <p:nvPr>
            <p:ph type="body" idx="1"/>
          </p:nvPr>
        </p:nvSpPr>
        <p:spPr>
          <a:xfrm>
            <a:off x="685800" y="1920875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>
              <a:spcBef>
                <a:spcPts val="1400"/>
              </a:spcBef>
              <a:buSzPts val="2400"/>
              <a:buFont typeface="Noto Sans Symbols"/>
              <a:buChar char="❖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Pensilvania</a:t>
            </a:r>
            <a:r>
              <a:rPr lang="en-US" sz="2400" dirty="0"/>
              <a:t>, </a:t>
            </a:r>
            <a:r>
              <a:rPr lang="en-US" sz="2400" dirty="0" err="1"/>
              <a:t>todas</a:t>
            </a:r>
            <a:r>
              <a:rPr lang="en-US" sz="2400" dirty="0"/>
              <a:t> las </a:t>
            </a:r>
            <a:r>
              <a:rPr lang="en-US" sz="2400" dirty="0" err="1"/>
              <a:t>escuelas</a:t>
            </a:r>
            <a:r>
              <a:rPr lang="en-US" sz="2400" dirty="0"/>
              <a:t> </a:t>
            </a:r>
            <a:r>
              <a:rPr lang="en-US" sz="2400" dirty="0" err="1"/>
              <a:t>reciben</a:t>
            </a:r>
            <a:r>
              <a:rPr lang="en-US" sz="2400" dirty="0"/>
              <a:t> una </a:t>
            </a:r>
            <a:r>
              <a:rPr lang="en-US" sz="2400" dirty="0" err="1"/>
              <a:t>designación</a:t>
            </a:r>
            <a:r>
              <a:rPr lang="en-US" sz="2400" dirty="0"/>
              <a:t> de </a:t>
            </a:r>
            <a:r>
              <a:rPr lang="en-US" sz="2400" dirty="0" err="1"/>
              <a:t>Recompensa</a:t>
            </a:r>
            <a:r>
              <a:rPr lang="en-US" sz="2400" dirty="0"/>
              <a:t>, No </a:t>
            </a:r>
            <a:r>
              <a:rPr lang="en-US" sz="2400" dirty="0" err="1"/>
              <a:t>Designado</a:t>
            </a:r>
            <a:r>
              <a:rPr lang="en-US" sz="2400" dirty="0"/>
              <a:t>, </a:t>
            </a:r>
            <a:r>
              <a:rPr lang="en-US" sz="2400" dirty="0" err="1"/>
              <a:t>Enfoque</a:t>
            </a:r>
            <a:r>
              <a:rPr lang="en-US" sz="2400" dirty="0"/>
              <a:t> o </a:t>
            </a:r>
            <a:r>
              <a:rPr lang="en-US" sz="2400" dirty="0" err="1"/>
              <a:t>Prioridad</a:t>
            </a:r>
            <a:r>
              <a:rPr lang="en-US" sz="2400" dirty="0"/>
              <a:t> </a:t>
            </a:r>
            <a:r>
              <a:rPr lang="en-US" sz="2400" dirty="0" err="1"/>
              <a:t>basada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medidas</a:t>
            </a:r>
            <a:r>
              <a:rPr lang="en-US" sz="2400" dirty="0"/>
              <a:t> de </a:t>
            </a:r>
            <a:r>
              <a:rPr lang="en-US" sz="2400" dirty="0" err="1"/>
              <a:t>desempeño</a:t>
            </a:r>
            <a:r>
              <a:rPr lang="en-US" sz="2400" dirty="0"/>
              <a:t> escolar:
</a:t>
            </a:r>
            <a:r>
              <a:rPr lang="en-US" sz="2400" dirty="0" err="1"/>
              <a:t>Estos</a:t>
            </a:r>
            <a:r>
              <a:rPr lang="en-US" sz="2400" dirty="0"/>
              <a:t> </a:t>
            </a:r>
            <a:r>
              <a:rPr lang="en-US" sz="2400" dirty="0" err="1"/>
              <a:t>incluyen</a:t>
            </a:r>
            <a:r>
              <a:rPr lang="en-US" sz="2400" dirty="0"/>
              <a:t> los </a:t>
            </a:r>
            <a:r>
              <a:rPr lang="en-US" sz="2400" dirty="0" err="1"/>
              <a:t>estándares</a:t>
            </a:r>
            <a:r>
              <a:rPr lang="en-US" sz="2400" dirty="0"/>
              <a:t> </a:t>
            </a:r>
            <a:r>
              <a:rPr lang="en-US" sz="2400" dirty="0" err="1"/>
              <a:t>académicos</a:t>
            </a:r>
            <a:r>
              <a:rPr lang="en-US" sz="2400" dirty="0"/>
              <a:t> y </a:t>
            </a:r>
            <a:r>
              <a:rPr lang="en-US" sz="2400" dirty="0" err="1"/>
              <a:t>evaluaciones</a:t>
            </a:r>
            <a:r>
              <a:rPr lang="en-US" sz="2400" dirty="0"/>
              <a:t> del </a:t>
            </a:r>
            <a:r>
              <a:rPr lang="en-US" sz="2400" dirty="0" err="1"/>
              <a:t>estado</a:t>
            </a:r>
            <a:r>
              <a:rPr lang="en-US" sz="2400" dirty="0"/>
              <a:t> (PSSA/Keystones)
Nuestra </a:t>
            </a:r>
            <a:r>
              <a:rPr lang="en-US" sz="2400" dirty="0" err="1"/>
              <a:t>designación</a:t>
            </a:r>
            <a:r>
              <a:rPr lang="en-US" sz="2400" dirty="0"/>
              <a:t> escolar no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designada</a:t>
            </a:r>
            <a:endParaRPr sz="2800" b="0" i="0" u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563" marR="0" lvl="0" indent="-476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9" descr="Screen Shot 2017-07-31 at 1.52.24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333" y="992126"/>
            <a:ext cx="5693700" cy="42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9"/>
          <p:cNvSpPr/>
          <p:nvPr/>
        </p:nvSpPr>
        <p:spPr>
          <a:xfrm>
            <a:off x="4479667" y="324433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37" name="Google Shape;337;p49" descr="Screen Shot 2017-08-14 at 2.23.03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4383" y="5742517"/>
            <a:ext cx="4470300" cy="6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541866" y="7933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80" b="1" i="0" u="sng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80" b="1" i="0" u="sng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80" b="1" i="0" u="sng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80" b="1" i="0" u="sng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80" b="1" i="0" u="sng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80" b="1" i="0" u="sng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80" b="1" i="0" u="sng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80" b="1" i="0" u="sng" strike="noStrike" cap="none" dirty="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lnSpc>
                <a:spcPct val="80000"/>
              </a:lnSpc>
              <a:spcBef>
                <a:spcPts val="496"/>
              </a:spcBef>
              <a:buClr>
                <a:srgbClr val="008000"/>
              </a:buClr>
              <a:buNone/>
            </a:pPr>
            <a:r>
              <a:rPr lang="en-US" sz="2480" b="1" u="sng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Escuela Primaria George W. Nebinger 
601 Carpenter Street Philadelphia, PA 19147 </a:t>
            </a:r>
            <a:r>
              <a:rPr lang="en-US" sz="2480" b="1" u="sng" dirty="0" err="1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Teléfono</a:t>
            </a:r>
            <a:r>
              <a:rPr lang="en-US" sz="2480" b="1" u="sng" dirty="0">
                <a:solidFill>
                  <a:srgbClr val="008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(215) 400-8110 
Fax: (215) 400-8111 
</a:t>
            </a:r>
            <a:endParaRPr sz="248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>
              <a:lnSpc>
                <a:spcPct val="80000"/>
              </a:lnSpc>
              <a:spcBef>
                <a:spcPts val="496"/>
              </a:spcBef>
              <a:buNone/>
            </a:pPr>
            <a:r>
              <a:rPr lang="en-US" sz="2480" b="1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Escuela Virtual PRINCIPAL OFICINA HORAS
9am-1pm
Lunes-Viernes
</a:t>
            </a:r>
            <a:endParaRPr sz="24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3842" y="492087"/>
            <a:ext cx="2245500" cy="248790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54" ky="144987" algn="tl" rotWithShape="0">
              <a:srgbClr val="000000">
                <a:alpha val="298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OUR VISION</a:t>
            </a:r>
            <a:endParaRPr sz="4400" b="0" i="0" u="sng" strike="noStrike" cap="non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554566" y="19097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la Escuela Primaria Nebinger, las aulas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están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alegres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con los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piensan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críticamente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listos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para la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universidad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carrera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como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toda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Celebraremos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diversidad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garantizar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que TODOS los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optimicen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todo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potencial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un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entorno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seguro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nutritivo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.
</a:t>
            </a:r>
            <a:endParaRPr sz="3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26" descr="Screen Shot 2017-08-14 at 2.18.11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5499" y="560424"/>
            <a:ext cx="1608600" cy="171450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54" ky="144987" algn="tl" rotWithShape="0">
              <a:srgbClr val="000000">
                <a:alpha val="298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OUR MISSION</a:t>
            </a:r>
            <a:endParaRPr sz="4400" b="0" i="0" u="sng" strike="noStrike" cap="non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596899" y="1039284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Nebinger School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ofrecemos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una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educación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alta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calidad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prepara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asegura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empodera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todos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los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de Nebinger para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alcanzar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pleno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potencial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intelectual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y social con el fin de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competir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economía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global,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convertirse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de por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productivos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
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miembros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nuestro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global 
y la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sociedad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tecnológica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.
</a:t>
            </a:r>
            <a:endParaRPr sz="3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27" descr="Screen Shot 2017-08-14 at 2.18.42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9250" y="3998101"/>
            <a:ext cx="1534500" cy="237300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54" ky="144987" algn="tl" rotWithShape="0">
              <a:srgbClr val="000000">
                <a:alpha val="298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685800" y="284162"/>
            <a:ext cx="7772400" cy="15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B2SN AGENDA: 10/7/20</a:t>
            </a:r>
            <a:endParaRPr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475" y="1293175"/>
            <a:ext cx="2899300" cy="124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561600" y="2533850"/>
            <a:ext cx="7896600" cy="3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Bienvenido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a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nuestra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Noche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Virtual de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Regreso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a la Escuela!!! 
Toda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esta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noche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es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autoguiada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Utilice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la agenda para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tener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acceso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a los maestros y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otra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información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importante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. La agenda ha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sido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enviado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por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correo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electrónico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enviado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por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correo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electrónico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y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publicado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en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DOJO.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También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estoy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agregando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el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siguiente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enlace para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su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comodidad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Asegúrese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de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echar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un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vistazo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a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nuestros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profesores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de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Especiales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Arte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, Música,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Gimnasio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y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Tecnología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).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si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su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hijo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tiene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un IEP, no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olvide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conectarse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con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su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maestro de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Apoyo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al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Aprendizaje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Tenemos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a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nuestros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profesores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de ESOL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listos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para responder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preguntas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y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compartir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información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sobre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servicios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. Por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último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si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usted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cree que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su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hijo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necesita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apoyo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adicional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asegúrese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de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conectarse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con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nuestros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 dirty="0" err="1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Intervencionistas</a:t>
            </a:r>
            <a:r>
              <a:rPr lang="en-US" sz="1800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b="1" dirty="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
</a:t>
            </a:r>
            <a:endParaRPr dirty="0">
              <a:solidFill>
                <a:srgbClr val="F3F3F3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0" algn="ctr"/>
            <a:r>
              <a:rPr lang="en-US" sz="1800" b="1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Agenda
https://</a:t>
            </a:r>
            <a:r>
              <a:rPr lang="en-US" sz="1800" b="1" dirty="0" err="1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docs.google.com</a:t>
            </a:r>
            <a:r>
              <a:rPr lang="en-US" sz="1800" b="1" dirty="0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/document/d/1PF8_65A8I7nIHwXMOldJSNUBcTN0ab0Wa8s_6i4o5OU/edit
</a:t>
            </a:r>
            <a:endParaRPr sz="1800" dirty="0">
              <a:solidFill>
                <a:srgbClr val="F3F3F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Llegada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
</a:t>
            </a:r>
            <a:endParaRPr sz="4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dirty="0"/>
              <a:t>Los </a:t>
            </a:r>
            <a:r>
              <a:rPr lang="en-US" dirty="0" err="1"/>
              <a:t>becarios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iniciar</a:t>
            </a:r>
            <a:r>
              <a:rPr lang="en-US" dirty="0"/>
              <a:t> </a:t>
            </a:r>
            <a:r>
              <a:rPr lang="en-US" dirty="0" err="1"/>
              <a:t>sesión</a:t>
            </a:r>
            <a:r>
              <a:rPr lang="en-US" dirty="0"/>
              <a:t> 
8:28 AM 
 </a:t>
            </a:r>
            <a:endParaRPr dirty="0"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342900" marR="0" lvl="0" indent="-1905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9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9850" y="3070802"/>
            <a:ext cx="4224300" cy="21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Attendance Matters!</a:t>
            </a:r>
            <a:endParaRPr sz="4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457200" y="12129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>
              <a:spcBef>
                <a:spcPts val="560"/>
              </a:spcBef>
              <a:buNone/>
            </a:pP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se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considera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tarde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llega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a la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escuela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después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de las 8:30 AM. 
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>
              <a:spcBef>
                <a:spcPts val="560"/>
              </a:spcBef>
              <a:buNone/>
            </a:pP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tardanza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es una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parte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permanente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registro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en-US" sz="2800" dirty="0" err="1"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. 
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0042" y="4466066"/>
            <a:ext cx="2194200" cy="21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Política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despido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anticipado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
</a:t>
            </a:r>
            <a:endParaRPr sz="4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31" descr="image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9049" b="9057"/>
          <a:stretch/>
        </p:blipFill>
        <p:spPr>
          <a:xfrm>
            <a:off x="457200" y="4534486"/>
            <a:ext cx="3419400" cy="18804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8" name="Google Shape;208;p31"/>
          <p:cNvSpPr/>
          <p:nvPr/>
        </p:nvSpPr>
        <p:spPr>
          <a:xfrm>
            <a:off x="457200" y="1673760"/>
            <a:ext cx="7901442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despido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anticipado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escuela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debe ser solo por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razones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emergencia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
Los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despidos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anticipados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razones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médicas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dentales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desaconsejan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citas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escuela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 una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opción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Los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frecuentemente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solicitan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despidos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anticipados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perderán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cantidad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considerable de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instrucción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tareas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perdidas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deben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ser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conformados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el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Los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no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inicien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sesión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día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programado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serán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marcados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el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despido</a:t>
            </a:r>
            <a:r>
              <a:rPr lang="en-US" sz="18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anticipado</a:t>
            </a:r>
            <a:r>
              <a:rPr lang="en-US" sz="1800" b="1" u="sng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b="1" u="sng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Microsoft Macintosh PowerPoint</Application>
  <PresentationFormat>On-screen Show (4:3)</PresentationFormat>
  <Paragraphs>80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Corbel</vt:lpstr>
      <vt:lpstr>Arial</vt:lpstr>
      <vt:lpstr>Noto Sans Symbols</vt:lpstr>
      <vt:lpstr>Century Gothic</vt:lpstr>
      <vt:lpstr>Times New Roman</vt:lpstr>
      <vt:lpstr>1_Banded</vt:lpstr>
      <vt:lpstr>Banded</vt:lpstr>
      <vt:lpstr>Office Theme</vt:lpstr>
      <vt:lpstr>BIENVENIDOS A LA ESCUELA PRIMARIA NEBINGER
</vt:lpstr>
      <vt:lpstr>PowerPoint Presentation</vt:lpstr>
      <vt:lpstr>PowerPoint Presentation</vt:lpstr>
      <vt:lpstr>OUR VISION</vt:lpstr>
      <vt:lpstr>OUR MISSION</vt:lpstr>
      <vt:lpstr>B2SN AGENDA: 10/7/20</vt:lpstr>
      <vt:lpstr>Llegada del estudiante 
</vt:lpstr>
      <vt:lpstr>Attendance Matters!</vt:lpstr>
      <vt:lpstr>Política de despido anticipado
</vt:lpstr>
      <vt:lpstr>PowerPoint Presentation</vt:lpstr>
      <vt:lpstr>Orgullo Nebinger
</vt:lpstr>
      <vt:lpstr>No olvide aprender más sobre PTA &amp; SAC : nebingerpta@gmail.com
</vt:lpstr>
      <vt:lpstr>Servimos a nuestras familias
</vt:lpstr>
      <vt:lpstr>NEBINGER</vt:lpstr>
      <vt:lpstr>QUÉ ES EL TÍTULO I
</vt:lpstr>
      <vt:lpstr>PowerPoint Presentation</vt:lpstr>
      <vt:lpstr>POLÍTICA DE COMPROMISO DE PADRES Y FAMILIAS DEL DISTRITO ESCOLAR DE FILADELFIA
</vt:lpstr>
      <vt:lpstr>BASADO EN LA ESCUELA POLÍTICA DE COMPROMISO DE PADRES Y FAMILIAS
</vt:lpstr>
      <vt:lpstr> PACTO ESCUELA-PADRE 
</vt:lpstr>
      <vt:lpstr>PLAN DE LA ESCUELA
</vt:lpstr>
      <vt:lpstr>PRESUPUESTOS ESCOLARES Y REQUISITOS DE RETIRADA DE TIERRAS
</vt:lpstr>
      <vt:lpstr>ACTIVIDADES DE PARTICIPACIÓN DE PADRES Y FAMILIARES
</vt:lpstr>
      <vt:lpstr>  TEACHER &amp; PARAPROFESSIONAL  QUALIFICATIONS </vt:lpstr>
      <vt:lpstr>RIGHT TO KNOW QUALIFICATIONS</vt:lpstr>
      <vt:lpstr>DERECHO A SABER CARTA DE 4 SEMANAS
</vt:lpstr>
      <vt:lpstr>DESIGNACIONES ESCOLARES DE TÍTULO I
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LA ESCUELA PRIMARIA NEBINGER
</dc:title>
  <cp:lastModifiedBy>yanikans yanikans</cp:lastModifiedBy>
  <cp:revision>2</cp:revision>
  <dcterms:modified xsi:type="dcterms:W3CDTF">2020-10-06T14:33:19Z</dcterms:modified>
</cp:coreProperties>
</file>